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9" r:id="rId2"/>
    <p:sldId id="260" r:id="rId3"/>
    <p:sldId id="323" r:id="rId4"/>
    <p:sldId id="325" r:id="rId5"/>
    <p:sldId id="349" r:id="rId6"/>
    <p:sldId id="352" r:id="rId7"/>
    <p:sldId id="341" r:id="rId8"/>
    <p:sldId id="338" r:id="rId9"/>
    <p:sldId id="339" r:id="rId10"/>
    <p:sldId id="340" r:id="rId11"/>
    <p:sldId id="342" r:id="rId12"/>
    <p:sldId id="314" r:id="rId13"/>
    <p:sldId id="321" r:id="rId14"/>
    <p:sldId id="286" r:id="rId15"/>
    <p:sldId id="288" r:id="rId16"/>
    <p:sldId id="290" r:id="rId17"/>
    <p:sldId id="326" r:id="rId18"/>
    <p:sldId id="298" r:id="rId19"/>
    <p:sldId id="304" r:id="rId20"/>
    <p:sldId id="331" r:id="rId21"/>
    <p:sldId id="322" r:id="rId22"/>
    <p:sldId id="351" r:id="rId23"/>
    <p:sldId id="330" r:id="rId24"/>
    <p:sldId id="292" r:id="rId25"/>
    <p:sldId id="327" r:id="rId26"/>
    <p:sldId id="336" r:id="rId27"/>
    <p:sldId id="358" r:id="rId28"/>
    <p:sldId id="293" r:id="rId29"/>
  </p:sldIdLst>
  <p:sldSz cx="12192000" cy="6858000"/>
  <p:notesSz cx="6797675" cy="987425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A92D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Vidējs stils 2 - izcēlum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7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2678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elekcija\Desktop\26112023konf\Saldus-meteo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Zinatne\Ingas-56proj-19-21\semin10322\meteo\Saldus-meteo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F:\Zinatne\Ingas-56proj-19-21\semin10322\meteo\Saldus-meteo.xls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F:\Zinatne\Ingas-56proj-19-21\Dati\dati%20no%202022\Jauna%20mape\Augi19-21-1.2.-ar%20grafikiem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lekcija\Desktop\Augi19-21-1.2.-SMnov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F:\Zinatne\Ingas-56proj-19-21\Dati\dati%20no%202022\Jauna%20mape\Augi19-21-1.2.-ar%20grafikiem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F:\Zinatne\Ingas-56proj-19-21\Dati\dati%20no%202022\Jauna%20mape\Augi19-21-1.2.-SMnov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lekcija\Desktop\Augi19-21-1.2.-SMnov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't-n-graf'!$J$109</c:f>
              <c:strCache>
                <c:ptCount val="1"/>
                <c:pt idx="0">
                  <c:v>augusts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FBF-41AE-AE7C-3387C657C40D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FBF-41AE-AE7C-3387C657C40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't-n-graf'!$K$106:$R$108</c:f>
              <c:multiLvlStrCache>
                <c:ptCount val="8"/>
                <c:lvl>
                  <c:pt idx="0">
                    <c:v>2019</c:v>
                  </c:pt>
                  <c:pt idx="1">
                    <c:v>2020</c:v>
                  </c:pt>
                  <c:pt idx="2">
                    <c:v>2021</c:v>
                  </c:pt>
                  <c:pt idx="3">
                    <c:v>Norma</c:v>
                  </c:pt>
                  <c:pt idx="4">
                    <c:v>2019</c:v>
                  </c:pt>
                  <c:pt idx="5">
                    <c:v>2020</c:v>
                  </c:pt>
                  <c:pt idx="6">
                    <c:v>2021</c:v>
                  </c:pt>
                  <c:pt idx="7">
                    <c:v>Norma</c:v>
                  </c:pt>
                </c:lvl>
                <c:lvl>
                  <c:pt idx="0">
                    <c:v>Saldus NS</c:v>
                  </c:pt>
                  <c:pt idx="4">
                    <c:v>StendeS NS</c:v>
                  </c:pt>
                </c:lvl>
              </c:multiLvlStrCache>
            </c:multiLvlStrRef>
          </c:cat>
          <c:val>
            <c:numRef>
              <c:f>'t-n-graf'!$K$109:$R$109</c:f>
              <c:numCache>
                <c:formatCode>0</c:formatCode>
                <c:ptCount val="8"/>
                <c:pt idx="0">
                  <c:v>36.4</c:v>
                </c:pt>
                <c:pt idx="1">
                  <c:v>52.8</c:v>
                </c:pt>
                <c:pt idx="2">
                  <c:v>156</c:v>
                </c:pt>
                <c:pt idx="3">
                  <c:v>76.900000000000006</c:v>
                </c:pt>
                <c:pt idx="4">
                  <c:v>21.1</c:v>
                </c:pt>
                <c:pt idx="5">
                  <c:v>33.9</c:v>
                </c:pt>
                <c:pt idx="6">
                  <c:v>139</c:v>
                </c:pt>
                <c:pt idx="7">
                  <c:v>83.4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FBF-41AE-AE7C-3387C657C40D}"/>
            </c:ext>
          </c:extLst>
        </c:ser>
        <c:ser>
          <c:idx val="1"/>
          <c:order val="1"/>
          <c:tx>
            <c:strRef>
              <c:f>'t-n-graf'!$J$110</c:f>
              <c:strCache>
                <c:ptCount val="1"/>
                <c:pt idx="0">
                  <c:v>septembris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EFBF-41AE-AE7C-3387C657C40D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EFBF-41AE-AE7C-3387C657C40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't-n-graf'!$K$106:$R$108</c:f>
              <c:multiLvlStrCache>
                <c:ptCount val="8"/>
                <c:lvl>
                  <c:pt idx="0">
                    <c:v>2019</c:v>
                  </c:pt>
                  <c:pt idx="1">
                    <c:v>2020</c:v>
                  </c:pt>
                  <c:pt idx="2">
                    <c:v>2021</c:v>
                  </c:pt>
                  <c:pt idx="3">
                    <c:v>Norma</c:v>
                  </c:pt>
                  <c:pt idx="4">
                    <c:v>2019</c:v>
                  </c:pt>
                  <c:pt idx="5">
                    <c:v>2020</c:v>
                  </c:pt>
                  <c:pt idx="6">
                    <c:v>2021</c:v>
                  </c:pt>
                  <c:pt idx="7">
                    <c:v>Norma</c:v>
                  </c:pt>
                </c:lvl>
                <c:lvl>
                  <c:pt idx="0">
                    <c:v>Saldus NS</c:v>
                  </c:pt>
                  <c:pt idx="4">
                    <c:v>StendeS NS</c:v>
                  </c:pt>
                </c:lvl>
              </c:multiLvlStrCache>
            </c:multiLvlStrRef>
          </c:cat>
          <c:val>
            <c:numRef>
              <c:f>'t-n-graf'!$K$110:$R$110</c:f>
              <c:numCache>
                <c:formatCode>0</c:formatCode>
                <c:ptCount val="8"/>
                <c:pt idx="0">
                  <c:v>72</c:v>
                </c:pt>
                <c:pt idx="1">
                  <c:v>46.800000000000004</c:v>
                </c:pt>
                <c:pt idx="2">
                  <c:v>48.300000000000004</c:v>
                </c:pt>
                <c:pt idx="3">
                  <c:v>59.4</c:v>
                </c:pt>
                <c:pt idx="4">
                  <c:v>50.7</c:v>
                </c:pt>
                <c:pt idx="5">
                  <c:v>32.4</c:v>
                </c:pt>
                <c:pt idx="6">
                  <c:v>39.5</c:v>
                </c:pt>
                <c:pt idx="7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FBF-41AE-AE7C-3387C657C40D}"/>
            </c:ext>
          </c:extLst>
        </c:ser>
        <c:ser>
          <c:idx val="2"/>
          <c:order val="2"/>
          <c:tx>
            <c:strRef>
              <c:f>'t-n-graf'!$J$111</c:f>
              <c:strCache>
                <c:ptCount val="1"/>
                <c:pt idx="0">
                  <c:v>oktobris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FBF-41AE-AE7C-3387C657C40D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FBF-41AE-AE7C-3387C657C40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't-n-graf'!$K$106:$R$108</c:f>
              <c:multiLvlStrCache>
                <c:ptCount val="8"/>
                <c:lvl>
                  <c:pt idx="0">
                    <c:v>2019</c:v>
                  </c:pt>
                  <c:pt idx="1">
                    <c:v>2020</c:v>
                  </c:pt>
                  <c:pt idx="2">
                    <c:v>2021</c:v>
                  </c:pt>
                  <c:pt idx="3">
                    <c:v>Norma</c:v>
                  </c:pt>
                  <c:pt idx="4">
                    <c:v>2019</c:v>
                  </c:pt>
                  <c:pt idx="5">
                    <c:v>2020</c:v>
                  </c:pt>
                  <c:pt idx="6">
                    <c:v>2021</c:v>
                  </c:pt>
                  <c:pt idx="7">
                    <c:v>Norma</c:v>
                  </c:pt>
                </c:lvl>
                <c:lvl>
                  <c:pt idx="0">
                    <c:v>Saldus NS</c:v>
                  </c:pt>
                  <c:pt idx="4">
                    <c:v>StendeS NS</c:v>
                  </c:pt>
                </c:lvl>
              </c:multiLvlStrCache>
            </c:multiLvlStrRef>
          </c:cat>
          <c:val>
            <c:numRef>
              <c:f>'t-n-graf'!$K$111:$R$111</c:f>
              <c:numCache>
                <c:formatCode>0</c:formatCode>
                <c:ptCount val="8"/>
                <c:pt idx="0">
                  <c:v>68.900000000000006</c:v>
                </c:pt>
                <c:pt idx="1">
                  <c:v>42.5</c:v>
                </c:pt>
                <c:pt idx="2">
                  <c:v>60.900000000000006</c:v>
                </c:pt>
                <c:pt idx="3">
                  <c:v>68.7</c:v>
                </c:pt>
                <c:pt idx="4">
                  <c:v>90.4</c:v>
                </c:pt>
                <c:pt idx="5">
                  <c:v>41.8</c:v>
                </c:pt>
                <c:pt idx="6">
                  <c:v>61.5</c:v>
                </c:pt>
                <c:pt idx="7">
                  <c:v>74.900000000000006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FBF-41AE-AE7C-3387C657C4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5191104"/>
        <c:axId val="325190712"/>
      </c:barChart>
      <c:catAx>
        <c:axId val="32519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lv-LV"/>
          </a:p>
        </c:txPr>
        <c:crossAx val="325190712"/>
        <c:crosses val="autoZero"/>
        <c:auto val="1"/>
        <c:lblAlgn val="ctr"/>
        <c:lblOffset val="100"/>
        <c:noMultiLvlLbl val="0"/>
      </c:catAx>
      <c:valAx>
        <c:axId val="325190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lv-LV"/>
          </a:p>
        </c:txPr>
        <c:crossAx val="32519110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lv-LV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705941648598272E-2"/>
          <c:y val="4.4159964208364259E-2"/>
          <c:w val="0.91000903419681234"/>
          <c:h val="0.707328739813803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't-n-graf'!$K$128</c:f>
              <c:strCache>
                <c:ptCount val="1"/>
                <c:pt idx="0">
                  <c:v>Saldus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't-n-graf'!$J$129:$J$131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't-n-graf'!$K$129:$K$131</c:f>
              <c:numCache>
                <c:formatCode>0</c:formatCode>
                <c:ptCount val="3"/>
                <c:pt idx="0">
                  <c:v>1053.0967403930613</c:v>
                </c:pt>
                <c:pt idx="1">
                  <c:v>1112.0504166666669</c:v>
                </c:pt>
                <c:pt idx="2">
                  <c:v>771.49583333333339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DA-4103-AAB9-CEAADA0CD407}"/>
            </c:ext>
          </c:extLst>
        </c:ser>
        <c:ser>
          <c:idx val="1"/>
          <c:order val="1"/>
          <c:tx>
            <c:strRef>
              <c:f>'t-n-graf'!$L$128</c:f>
              <c:strCache>
                <c:ptCount val="1"/>
                <c:pt idx="0">
                  <c:v>Stende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't-n-graf'!$J$129:$J$131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't-n-graf'!$L$129:$L$131</c:f>
              <c:numCache>
                <c:formatCode>0</c:formatCode>
                <c:ptCount val="3"/>
                <c:pt idx="0">
                  <c:v>969.26699275362319</c:v>
                </c:pt>
                <c:pt idx="1">
                  <c:v>1109.3945833333328</c:v>
                </c:pt>
                <c:pt idx="2">
                  <c:v>788.84708333333333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DA-4103-AAB9-CEAADA0CD40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25193456"/>
        <c:axId val="325190320"/>
      </c:barChart>
      <c:catAx>
        <c:axId val="325193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325190320"/>
        <c:crosses val="autoZero"/>
        <c:auto val="1"/>
        <c:lblAlgn val="ctr"/>
        <c:lblOffset val="100"/>
        <c:noMultiLvlLbl val="0"/>
      </c:catAx>
      <c:valAx>
        <c:axId val="32519032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325193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lv-L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498216718366498E-2"/>
          <c:y val="2.5148866823020588E-2"/>
          <c:w val="0.91604768153980753"/>
          <c:h val="0.675760970143897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't-n-graf'!$C$205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5539124805619762E-2"/>
                  <c:y val="8.980980475560595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1D8-4BD8-BC86-86EE48F90DEB}"/>
                </c:ext>
              </c:extLst>
            </c:dLbl>
            <c:dLbl>
              <c:idx val="1"/>
              <c:layout>
                <c:manualLayout>
                  <c:x val="-1.3148490220139841E-2"/>
                  <c:y val="3.8169167021132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D8-4BD8-BC86-86EE48F90D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't-n-graf'!$A$206:$B$211</c:f>
              <c:multiLvlStrCache>
                <c:ptCount val="6"/>
                <c:lvl>
                  <c:pt idx="0">
                    <c:v>Stende</c:v>
                  </c:pt>
                  <c:pt idx="1">
                    <c:v>Saldus</c:v>
                  </c:pt>
                  <c:pt idx="2">
                    <c:v>Stende</c:v>
                  </c:pt>
                  <c:pt idx="3">
                    <c:v>Saldus</c:v>
                  </c:pt>
                  <c:pt idx="4">
                    <c:v>Stende</c:v>
                  </c:pt>
                  <c:pt idx="5">
                    <c:v>Saldus</c:v>
                  </c:pt>
                </c:lvl>
                <c:lvl>
                  <c:pt idx="0">
                    <c:v>augusts</c:v>
                  </c:pt>
                  <c:pt idx="2">
                    <c:v>septembris</c:v>
                  </c:pt>
                  <c:pt idx="4">
                    <c:v>oktobris</c:v>
                  </c:pt>
                </c:lvl>
              </c:multiLvlStrCache>
            </c:multiLvlStrRef>
          </c:cat>
          <c:val>
            <c:numRef>
              <c:f>'t-n-graf'!$C$206:$C$211</c:f>
              <c:numCache>
                <c:formatCode>General</c:formatCode>
                <c:ptCount val="6"/>
                <c:pt idx="0" formatCode="0.00">
                  <c:v>0.4</c:v>
                </c:pt>
                <c:pt idx="1">
                  <c:v>0.67</c:v>
                </c:pt>
                <c:pt idx="2" formatCode="0.00">
                  <c:v>1.76</c:v>
                </c:pt>
                <c:pt idx="3">
                  <c:v>2.38</c:v>
                </c:pt>
                <c:pt idx="4" formatCode="0.00">
                  <c:v>5.69</c:v>
                </c:pt>
                <c:pt idx="5">
                  <c:v>3.32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D8-4BD8-BC86-86EE48F90DEB}"/>
            </c:ext>
          </c:extLst>
        </c:ser>
        <c:ser>
          <c:idx val="1"/>
          <c:order val="1"/>
          <c:tx>
            <c:strRef>
              <c:f>'t-n-graf'!$D$205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5625383419198524E-3"/>
                  <c:y val="2.694294142668178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D8-4BD8-BC86-86EE48F90DEB}"/>
                </c:ext>
              </c:extLst>
            </c:dLbl>
            <c:dLbl>
              <c:idx val="1"/>
              <c:layout>
                <c:manualLayout>
                  <c:x val="-1.1953172927400254E-3"/>
                  <c:y val="5.83763730911437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1D8-4BD8-BC86-86EE48F90DEB}"/>
                </c:ext>
              </c:extLst>
            </c:dLbl>
            <c:dLbl>
              <c:idx val="2"/>
              <c:layout>
                <c:manualLayout>
                  <c:x val="-8.7655588862756163E-17"/>
                  <c:y val="5.16406377344734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D8-4BD8-BC86-86EE48F90DEB}"/>
                </c:ext>
              </c:extLst>
            </c:dLbl>
            <c:dLbl>
              <c:idx val="3"/>
              <c:layout>
                <c:manualLayout>
                  <c:x val="1.1953172927399816E-3"/>
                  <c:y val="1.5716715832231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1D8-4BD8-BC86-86EE48F90D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't-n-graf'!$A$206:$B$211</c:f>
              <c:multiLvlStrCache>
                <c:ptCount val="6"/>
                <c:lvl>
                  <c:pt idx="0">
                    <c:v>Stende</c:v>
                  </c:pt>
                  <c:pt idx="1">
                    <c:v>Saldus</c:v>
                  </c:pt>
                  <c:pt idx="2">
                    <c:v>Stende</c:v>
                  </c:pt>
                  <c:pt idx="3">
                    <c:v>Saldus</c:v>
                  </c:pt>
                  <c:pt idx="4">
                    <c:v>Stende</c:v>
                  </c:pt>
                  <c:pt idx="5">
                    <c:v>Saldus</c:v>
                  </c:pt>
                </c:lvl>
                <c:lvl>
                  <c:pt idx="0">
                    <c:v>augusts</c:v>
                  </c:pt>
                  <c:pt idx="2">
                    <c:v>septembris</c:v>
                  </c:pt>
                  <c:pt idx="4">
                    <c:v>oktobris</c:v>
                  </c:pt>
                </c:lvl>
              </c:multiLvlStrCache>
            </c:multiLvlStrRef>
          </c:cat>
          <c:val>
            <c:numRef>
              <c:f>'t-n-graf'!$D$206:$D$211</c:f>
              <c:numCache>
                <c:formatCode>General</c:formatCode>
                <c:ptCount val="6"/>
                <c:pt idx="0" formatCode="0.00">
                  <c:v>0.65</c:v>
                </c:pt>
                <c:pt idx="1">
                  <c:v>0.98</c:v>
                </c:pt>
                <c:pt idx="2" formatCode="0.00">
                  <c:v>0.79</c:v>
                </c:pt>
                <c:pt idx="3">
                  <c:v>1.1299999999999999</c:v>
                </c:pt>
                <c:pt idx="4" formatCode="0.00">
                  <c:v>2.41</c:v>
                </c:pt>
                <c:pt idx="5">
                  <c:v>2.64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1D8-4BD8-BC86-86EE48F90DEB}"/>
            </c:ext>
          </c:extLst>
        </c:ser>
        <c:ser>
          <c:idx val="2"/>
          <c:order val="2"/>
          <c:tx>
            <c:strRef>
              <c:f>'t-n-graf'!$E$205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't-n-graf'!$A$206:$B$211</c:f>
              <c:multiLvlStrCache>
                <c:ptCount val="6"/>
                <c:lvl>
                  <c:pt idx="0">
                    <c:v>Stende</c:v>
                  </c:pt>
                  <c:pt idx="1">
                    <c:v>Saldus</c:v>
                  </c:pt>
                  <c:pt idx="2">
                    <c:v>Stende</c:v>
                  </c:pt>
                  <c:pt idx="3">
                    <c:v>Saldus</c:v>
                  </c:pt>
                  <c:pt idx="4">
                    <c:v>Stende</c:v>
                  </c:pt>
                  <c:pt idx="5">
                    <c:v>Saldus</c:v>
                  </c:pt>
                </c:lvl>
                <c:lvl>
                  <c:pt idx="0">
                    <c:v>augusts</c:v>
                  </c:pt>
                  <c:pt idx="2">
                    <c:v>septembris</c:v>
                  </c:pt>
                  <c:pt idx="4">
                    <c:v>oktobris</c:v>
                  </c:pt>
                </c:lvl>
              </c:multiLvlStrCache>
            </c:multiLvlStrRef>
          </c:cat>
          <c:val>
            <c:numRef>
              <c:f>'t-n-graf'!$E$206:$E$211</c:f>
              <c:numCache>
                <c:formatCode>General</c:formatCode>
                <c:ptCount val="6"/>
                <c:pt idx="0" formatCode="0.00">
                  <c:v>2.97</c:v>
                </c:pt>
                <c:pt idx="1">
                  <c:v>3.9</c:v>
                </c:pt>
                <c:pt idx="2" formatCode="0.00">
                  <c:v>1.98</c:v>
                </c:pt>
                <c:pt idx="3">
                  <c:v>3.41</c:v>
                </c:pt>
                <c:pt idx="4" formatCode="0.00">
                  <c:v>6.01</c:v>
                </c:pt>
                <c:pt idx="5">
                  <c:v>7.52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1D8-4BD8-BC86-86EE48F90DE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25191888"/>
        <c:axId val="325192672"/>
      </c:barChart>
      <c:catAx>
        <c:axId val="32519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325192672"/>
        <c:crosses val="autoZero"/>
        <c:auto val="1"/>
        <c:lblAlgn val="ctr"/>
        <c:lblOffset val="100"/>
        <c:noMultiLvlLbl val="0"/>
      </c:catAx>
      <c:valAx>
        <c:axId val="325192672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325191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0704936115247787"/>
          <c:y val="0.89533639605982451"/>
          <c:w val="0.31426149137661263"/>
          <c:h val="8.11375012861541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lv-LV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098768657311345E-2"/>
          <c:y val="3.0081679974455492E-2"/>
          <c:w val="0.88651634609785213"/>
          <c:h val="0.45488586225233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'Augi vidēji'!$D$43</c:f>
              <c:strCache>
                <c:ptCount val="1"/>
                <c:pt idx="0">
                  <c:v>2019 SPC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'Augi vidēji'!$C$44:$C$50</c:f>
              <c:strCache>
                <c:ptCount val="7"/>
                <c:pt idx="0">
                  <c:v>kontrole – diskota rugaine</c:v>
                </c:pt>
                <c:pt idx="1">
                  <c:v>rudzi/ziemas rapsis/facēlija 50/2/1</c:v>
                </c:pt>
                <c:pt idx="2">
                  <c:v>auzas/vas.vīķi/facēlija 100/7/1</c:v>
                </c:pt>
                <c:pt idx="3">
                  <c:v>auzas/sinepes  50/6</c:v>
                </c:pt>
                <c:pt idx="4">
                  <c:v>redīss(eļļas rutks)/sinepes  6(10)/10</c:v>
                </c:pt>
                <c:pt idx="5">
                  <c:v>vieng.airene/griķi/facēlija 15/20/1</c:v>
                </c:pt>
                <c:pt idx="6">
                  <c:v>vieng.airene(auzas)/ink.ābol./facēlija   10(50)/10/1</c:v>
                </c:pt>
              </c:strCache>
            </c:strRef>
          </c:cat>
          <c:val>
            <c:numRef>
              <c:f>'Augi vidēji'!$D$44:$D$50</c:f>
              <c:numCache>
                <c:formatCode>0.00</c:formatCode>
                <c:ptCount val="7"/>
                <c:pt idx="0">
                  <c:v>2.9569999999999999</c:v>
                </c:pt>
                <c:pt idx="1">
                  <c:v>3.1339999999999999</c:v>
                </c:pt>
                <c:pt idx="2">
                  <c:v>3.2990000000000004</c:v>
                </c:pt>
                <c:pt idx="3">
                  <c:v>6.11</c:v>
                </c:pt>
                <c:pt idx="4">
                  <c:v>5.59</c:v>
                </c:pt>
                <c:pt idx="5">
                  <c:v>3.9369999999999994</c:v>
                </c:pt>
                <c:pt idx="6">
                  <c:v>3.6159999999999997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6D-439C-B9D2-C07128163F60}"/>
            </c:ext>
          </c:extLst>
        </c:ser>
        <c:ser>
          <c:idx val="1"/>
          <c:order val="1"/>
          <c:tx>
            <c:strRef>
              <c:f>'Augi vidēji'!$E$43</c:f>
              <c:strCache>
                <c:ptCount val="1"/>
                <c:pt idx="0">
                  <c:v>2019 LIE</c:v>
                </c:pt>
              </c:strCache>
            </c:strRef>
          </c:tx>
          <c:spPr>
            <a:pattFill prst="ltUpDiag">
              <a:fgClr>
                <a:schemeClr val="accent2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'Augi vidēji'!$C$44:$C$50</c:f>
              <c:strCache>
                <c:ptCount val="7"/>
                <c:pt idx="0">
                  <c:v>kontrole – diskota rugaine</c:v>
                </c:pt>
                <c:pt idx="1">
                  <c:v>rudzi/ziemas rapsis/facēlija 50/2/1</c:v>
                </c:pt>
                <c:pt idx="2">
                  <c:v>auzas/vas.vīķi/facēlija 100/7/1</c:v>
                </c:pt>
                <c:pt idx="3">
                  <c:v>auzas/sinepes  50/6</c:v>
                </c:pt>
                <c:pt idx="4">
                  <c:v>redīss(eļļas rutks)/sinepes  6(10)/10</c:v>
                </c:pt>
                <c:pt idx="5">
                  <c:v>vieng.airene/griķi/facēlija 15/20/1</c:v>
                </c:pt>
                <c:pt idx="6">
                  <c:v>vieng.airene(auzas)/ink.ābol./facēlija   10(50)/10/1</c:v>
                </c:pt>
              </c:strCache>
            </c:strRef>
          </c:cat>
          <c:val>
            <c:numRef>
              <c:f>'Augi vidēji'!$E$44:$E$50</c:f>
              <c:numCache>
                <c:formatCode>0.00</c:formatCode>
                <c:ptCount val="7"/>
                <c:pt idx="0">
                  <c:v>9.6960000000000015</c:v>
                </c:pt>
                <c:pt idx="1">
                  <c:v>15.211</c:v>
                </c:pt>
                <c:pt idx="2">
                  <c:v>30.41</c:v>
                </c:pt>
                <c:pt idx="3">
                  <c:v>21.274999999999999</c:v>
                </c:pt>
                <c:pt idx="4">
                  <c:v>22.542999999999999</c:v>
                </c:pt>
                <c:pt idx="5">
                  <c:v>21.472000000000001</c:v>
                </c:pt>
                <c:pt idx="6">
                  <c:v>9.0350000000000001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6D-439C-B9D2-C07128163F60}"/>
            </c:ext>
          </c:extLst>
        </c:ser>
        <c:ser>
          <c:idx val="2"/>
          <c:order val="2"/>
          <c:tx>
            <c:strRef>
              <c:f>'Augi vidēji'!$F$43</c:f>
              <c:strCache>
                <c:ptCount val="1"/>
                <c:pt idx="0">
                  <c:v>2020 SPC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4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'Augi vidēji'!$C$44:$C$50</c:f>
              <c:strCache>
                <c:ptCount val="7"/>
                <c:pt idx="0">
                  <c:v>kontrole – diskota rugaine</c:v>
                </c:pt>
                <c:pt idx="1">
                  <c:v>rudzi/ziemas rapsis/facēlija 50/2/1</c:v>
                </c:pt>
                <c:pt idx="2">
                  <c:v>auzas/vas.vīķi/facēlija 100/7/1</c:v>
                </c:pt>
                <c:pt idx="3">
                  <c:v>auzas/sinepes  50/6</c:v>
                </c:pt>
                <c:pt idx="4">
                  <c:v>redīss(eļļas rutks)/sinepes  6(10)/10</c:v>
                </c:pt>
                <c:pt idx="5">
                  <c:v>vieng.airene/griķi/facēlija 15/20/1</c:v>
                </c:pt>
                <c:pt idx="6">
                  <c:v>vieng.airene(auzas)/ink.ābol./facēlija   10(50)/10/1</c:v>
                </c:pt>
              </c:strCache>
            </c:strRef>
          </c:cat>
          <c:val>
            <c:numRef>
              <c:f>'Augi vidēji'!$F$44:$F$50</c:f>
              <c:numCache>
                <c:formatCode>0.00</c:formatCode>
                <c:ptCount val="7"/>
                <c:pt idx="0">
                  <c:v>2.4569999999999999</c:v>
                </c:pt>
                <c:pt idx="1">
                  <c:v>4.7870000000000008</c:v>
                </c:pt>
                <c:pt idx="2">
                  <c:v>7.9420000000000002</c:v>
                </c:pt>
                <c:pt idx="3">
                  <c:v>10.312000000000001</c:v>
                </c:pt>
                <c:pt idx="4">
                  <c:v>10.505999999999998</c:v>
                </c:pt>
                <c:pt idx="5">
                  <c:v>6.0830000000000002</c:v>
                </c:pt>
                <c:pt idx="6">
                  <c:v>6.6310000000000002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6D-439C-B9D2-C07128163F60}"/>
            </c:ext>
          </c:extLst>
        </c:ser>
        <c:ser>
          <c:idx val="3"/>
          <c:order val="3"/>
          <c:tx>
            <c:strRef>
              <c:f>'Augi vidēji'!$G$43</c:f>
              <c:strCache>
                <c:ptCount val="1"/>
                <c:pt idx="0">
                  <c:v>2020 LIE</c:v>
                </c:pt>
              </c:strCache>
            </c:strRef>
          </c:tx>
          <c:spPr>
            <a:pattFill prst="ltUpDiag">
              <a:fgClr>
                <a:schemeClr val="accent4"/>
              </a:fgClr>
              <a:bgClr>
                <a:schemeClr val="bg1"/>
              </a:bgClr>
            </a:pattFill>
            <a:ln>
              <a:solidFill>
                <a:schemeClr val="accent4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'Augi vidēji'!$C$44:$C$50</c:f>
              <c:strCache>
                <c:ptCount val="7"/>
                <c:pt idx="0">
                  <c:v>kontrole – diskota rugaine</c:v>
                </c:pt>
                <c:pt idx="1">
                  <c:v>rudzi/ziemas rapsis/facēlija 50/2/1</c:v>
                </c:pt>
                <c:pt idx="2">
                  <c:v>auzas/vas.vīķi/facēlija 100/7/1</c:v>
                </c:pt>
                <c:pt idx="3">
                  <c:v>auzas/sinepes  50/6</c:v>
                </c:pt>
                <c:pt idx="4">
                  <c:v>redīss(eļļas rutks)/sinepes  6(10)/10</c:v>
                </c:pt>
                <c:pt idx="5">
                  <c:v>vieng.airene/griķi/facēlija 15/20/1</c:v>
                </c:pt>
                <c:pt idx="6">
                  <c:v>vieng.airene(auzas)/ink.ābol./facēlija   10(50)/10/1</c:v>
                </c:pt>
              </c:strCache>
            </c:strRef>
          </c:cat>
          <c:val>
            <c:numRef>
              <c:f>'Augi vidēji'!$G$44:$G$50</c:f>
              <c:numCache>
                <c:formatCode>0.00</c:formatCode>
                <c:ptCount val="7"/>
                <c:pt idx="0">
                  <c:v>3.1760000000000002</c:v>
                </c:pt>
                <c:pt idx="1">
                  <c:v>6.3849999999999998</c:v>
                </c:pt>
                <c:pt idx="2">
                  <c:v>5.2030000000000003</c:v>
                </c:pt>
                <c:pt idx="3">
                  <c:v>12.545</c:v>
                </c:pt>
                <c:pt idx="4">
                  <c:v>5.261000000000001</c:v>
                </c:pt>
                <c:pt idx="5">
                  <c:v>3.4209999999999998</c:v>
                </c:pt>
                <c:pt idx="6">
                  <c:v>4.8339999999999996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6D-439C-B9D2-C07128163F60}"/>
            </c:ext>
          </c:extLst>
        </c:ser>
        <c:ser>
          <c:idx val="4"/>
          <c:order val="4"/>
          <c:tx>
            <c:strRef>
              <c:f>'Augi vidēji'!$H$43</c:f>
              <c:strCache>
                <c:ptCount val="1"/>
                <c:pt idx="0">
                  <c:v>2021 SPC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6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'Augi vidēji'!$C$44:$C$50</c:f>
              <c:strCache>
                <c:ptCount val="7"/>
                <c:pt idx="0">
                  <c:v>kontrole – diskota rugaine</c:v>
                </c:pt>
                <c:pt idx="1">
                  <c:v>rudzi/ziemas rapsis/facēlija 50/2/1</c:v>
                </c:pt>
                <c:pt idx="2">
                  <c:v>auzas/vas.vīķi/facēlija 100/7/1</c:v>
                </c:pt>
                <c:pt idx="3">
                  <c:v>auzas/sinepes  50/6</c:v>
                </c:pt>
                <c:pt idx="4">
                  <c:v>redīss(eļļas rutks)/sinepes  6(10)/10</c:v>
                </c:pt>
                <c:pt idx="5">
                  <c:v>vieng.airene/griķi/facēlija 15/20/1</c:v>
                </c:pt>
                <c:pt idx="6">
                  <c:v>vieng.airene(auzas)/ink.ābol./facēlija   10(50)/10/1</c:v>
                </c:pt>
              </c:strCache>
            </c:strRef>
          </c:cat>
          <c:val>
            <c:numRef>
              <c:f>'Augi vidēji'!$H$44:$H$50</c:f>
              <c:numCache>
                <c:formatCode>0.00</c:formatCode>
                <c:ptCount val="7"/>
                <c:pt idx="0">
                  <c:v>2.4540000000000002</c:v>
                </c:pt>
                <c:pt idx="1">
                  <c:v>3.5759999999999996</c:v>
                </c:pt>
                <c:pt idx="2">
                  <c:v>7.7390000000000008</c:v>
                </c:pt>
                <c:pt idx="3">
                  <c:v>10.797000000000001</c:v>
                </c:pt>
                <c:pt idx="4">
                  <c:v>18.548000000000002</c:v>
                </c:pt>
                <c:pt idx="5">
                  <c:v>5.3410000000000002</c:v>
                </c:pt>
                <c:pt idx="6">
                  <c:v>10.493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A6D-439C-B9D2-C07128163F60}"/>
            </c:ext>
          </c:extLst>
        </c:ser>
        <c:ser>
          <c:idx val="5"/>
          <c:order val="5"/>
          <c:tx>
            <c:strRef>
              <c:f>'Augi vidēji'!$I$43</c:f>
              <c:strCache>
                <c:ptCount val="1"/>
                <c:pt idx="0">
                  <c:v>2021 LIE</c:v>
                </c:pt>
              </c:strCache>
            </c:strRef>
          </c:tx>
          <c:spPr>
            <a:pattFill prst="ltUpDiag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accent6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'Augi vidēji'!$C$44:$C$50</c:f>
              <c:strCache>
                <c:ptCount val="7"/>
                <c:pt idx="0">
                  <c:v>kontrole – diskota rugaine</c:v>
                </c:pt>
                <c:pt idx="1">
                  <c:v>rudzi/ziemas rapsis/facēlija 50/2/1</c:v>
                </c:pt>
                <c:pt idx="2">
                  <c:v>auzas/vas.vīķi/facēlija 100/7/1</c:v>
                </c:pt>
                <c:pt idx="3">
                  <c:v>auzas/sinepes  50/6</c:v>
                </c:pt>
                <c:pt idx="4">
                  <c:v>redīss(eļļas rutks)/sinepes  6(10)/10</c:v>
                </c:pt>
                <c:pt idx="5">
                  <c:v>vieng.airene/griķi/facēlija 15/20/1</c:v>
                </c:pt>
                <c:pt idx="6">
                  <c:v>vieng.airene(auzas)/ink.ābol./facēlija   10(50)/10/1</c:v>
                </c:pt>
              </c:strCache>
            </c:strRef>
          </c:cat>
          <c:val>
            <c:numRef>
              <c:f>'Augi vidēji'!$I$44:$I$50</c:f>
              <c:numCache>
                <c:formatCode>0.00</c:formatCode>
                <c:ptCount val="7"/>
                <c:pt idx="0">
                  <c:v>3.6059999999999999</c:v>
                </c:pt>
                <c:pt idx="1">
                  <c:v>8.3330000000000002</c:v>
                </c:pt>
                <c:pt idx="2">
                  <c:v>14.058</c:v>
                </c:pt>
                <c:pt idx="3">
                  <c:v>19.166</c:v>
                </c:pt>
                <c:pt idx="4">
                  <c:v>23.199999999999996</c:v>
                </c:pt>
                <c:pt idx="5">
                  <c:v>6.4139999999999997</c:v>
                </c:pt>
                <c:pt idx="6">
                  <c:v>5.7360000000000007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A6D-439C-B9D2-C07128163F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6851744"/>
        <c:axId val="326849000"/>
      </c:barChart>
      <c:catAx>
        <c:axId val="326851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326849000"/>
        <c:crosses val="autoZero"/>
        <c:auto val="1"/>
        <c:lblAlgn val="ctr"/>
        <c:lblOffset val="100"/>
        <c:noMultiLvlLbl val="0"/>
      </c:catAx>
      <c:valAx>
        <c:axId val="326849000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326851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8982781290043746E-2"/>
          <c:y val="0.94691427845728082"/>
          <c:w val="0.82010966545904662"/>
          <c:h val="3.91616697532866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lv-LV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'Augi vidēji'!$N$207:$N$208</c:f>
              <c:strCache>
                <c:ptCount val="2"/>
                <c:pt idx="0">
                  <c:v>2019</c:v>
                </c:pt>
                <c:pt idx="1">
                  <c:v>SPC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/>
          </c:spPr>
          <c:invertIfNegative val="0"/>
          <c:dLbls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1AC-4DCF-A4BD-CE1A7635A1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'Augi vidēji'!$M$209:$M$215</c:f>
              <c:strCache>
                <c:ptCount val="7"/>
                <c:pt idx="0">
                  <c:v>kontrole – diskota rugaine</c:v>
                </c:pt>
                <c:pt idx="1">
                  <c:v>rudzi/ziemas rapsis/facēlija 50/2/1</c:v>
                </c:pt>
                <c:pt idx="2">
                  <c:v>auzas/vas.vīķi/facēlija 100/7/1</c:v>
                </c:pt>
                <c:pt idx="3">
                  <c:v>auzas/sinepes  50/6</c:v>
                </c:pt>
                <c:pt idx="4">
                  <c:v>redīss(eļļas rutks)/sinepes  6(10)/10</c:v>
                </c:pt>
                <c:pt idx="5">
                  <c:v>vieng.airene/griķi/facēlija 15/20/1</c:v>
                </c:pt>
                <c:pt idx="6">
                  <c:v>vieng.airene(auzas)/ink.ābol./facēlija   10(50)/10/1</c:v>
                </c:pt>
              </c:strCache>
            </c:strRef>
          </c:cat>
          <c:val>
            <c:numRef>
              <c:f>'Augi vidēji'!$N$209:$N$215</c:f>
              <c:numCache>
                <c:formatCode>0.0</c:formatCode>
                <c:ptCount val="7"/>
                <c:pt idx="0">
                  <c:v>13.923443648693995</c:v>
                </c:pt>
                <c:pt idx="1">
                  <c:v>18.710429144046255</c:v>
                </c:pt>
                <c:pt idx="2">
                  <c:v>12.736302249739527</c:v>
                </c:pt>
                <c:pt idx="3">
                  <c:v>12.865759040774835</c:v>
                </c:pt>
                <c:pt idx="4">
                  <c:v>15.093176007813451</c:v>
                </c:pt>
                <c:pt idx="5">
                  <c:v>15.471199033413741</c:v>
                </c:pt>
                <c:pt idx="6">
                  <c:v>13.365516504467028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AC-4DCF-A4BD-CE1A7635A155}"/>
            </c:ext>
          </c:extLst>
        </c:ser>
        <c:ser>
          <c:idx val="1"/>
          <c:order val="1"/>
          <c:tx>
            <c:strRef>
              <c:f>'Augi vidēji'!$O$207:$O$208</c:f>
              <c:strCache>
                <c:ptCount val="2"/>
                <c:pt idx="0">
                  <c:v>2019</c:v>
                </c:pt>
                <c:pt idx="1">
                  <c:v>LIE</c:v>
                </c:pt>
              </c:strCache>
            </c:strRef>
          </c:tx>
          <c:spPr>
            <a:pattFill prst="ltUpDiag">
              <a:fgClr>
                <a:schemeClr val="accent2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1AC-4DCF-A4BD-CE1A7635A155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1AC-4DCF-A4BD-CE1A7635A155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1AC-4DCF-A4BD-CE1A7635A155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1AC-4DCF-A4BD-CE1A7635A155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1AC-4DCF-A4BD-CE1A7635A155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1AC-4DCF-A4BD-CE1A7635A1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'Augi vidēji'!$M$209:$M$215</c:f>
              <c:strCache>
                <c:ptCount val="7"/>
                <c:pt idx="0">
                  <c:v>kontrole – diskota rugaine</c:v>
                </c:pt>
                <c:pt idx="1">
                  <c:v>rudzi/ziemas rapsis/facēlija 50/2/1</c:v>
                </c:pt>
                <c:pt idx="2">
                  <c:v>auzas/vas.vīķi/facēlija 100/7/1</c:v>
                </c:pt>
                <c:pt idx="3">
                  <c:v>auzas/sinepes  50/6</c:v>
                </c:pt>
                <c:pt idx="4">
                  <c:v>redīss(eļļas rutks)/sinepes  6(10)/10</c:v>
                </c:pt>
                <c:pt idx="5">
                  <c:v>vieng.airene/griķi/facēlija 15/20/1</c:v>
                </c:pt>
                <c:pt idx="6">
                  <c:v>vieng.airene(auzas)/ink.ābol./facēlija   10(50)/10/1</c:v>
                </c:pt>
              </c:strCache>
            </c:strRef>
          </c:cat>
          <c:val>
            <c:numRef>
              <c:f>'Augi vidēji'!$O$209:$O$215</c:f>
              <c:numCache>
                <c:formatCode>0.0</c:formatCode>
                <c:ptCount val="7"/>
                <c:pt idx="0">
                  <c:v>13.199064607339256</c:v>
                </c:pt>
                <c:pt idx="1">
                  <c:v>11.770434129910065</c:v>
                </c:pt>
                <c:pt idx="2">
                  <c:v>8.3245991975716986</c:v>
                </c:pt>
                <c:pt idx="3">
                  <c:v>11.689102915435502</c:v>
                </c:pt>
                <c:pt idx="4">
                  <c:v>10.299368070438648</c:v>
                </c:pt>
                <c:pt idx="5">
                  <c:v>9.3311039053209779</c:v>
                </c:pt>
                <c:pt idx="6">
                  <c:v>13.459140248175602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1AC-4DCF-A4BD-CE1A7635A155}"/>
            </c:ext>
          </c:extLst>
        </c:ser>
        <c:ser>
          <c:idx val="2"/>
          <c:order val="2"/>
          <c:tx>
            <c:strRef>
              <c:f>'Augi vidēji'!$P$207:$P$208</c:f>
              <c:strCache>
                <c:ptCount val="2"/>
                <c:pt idx="0">
                  <c:v>2020</c:v>
                </c:pt>
                <c:pt idx="1">
                  <c:v>SPC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1AC-4DCF-A4BD-CE1A7635A1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'Augi vidēji'!$M$209:$M$215</c:f>
              <c:strCache>
                <c:ptCount val="7"/>
                <c:pt idx="0">
                  <c:v>kontrole – diskota rugaine</c:v>
                </c:pt>
                <c:pt idx="1">
                  <c:v>rudzi/ziemas rapsis/facēlija 50/2/1</c:v>
                </c:pt>
                <c:pt idx="2">
                  <c:v>auzas/vas.vīķi/facēlija 100/7/1</c:v>
                </c:pt>
                <c:pt idx="3">
                  <c:v>auzas/sinepes  50/6</c:v>
                </c:pt>
                <c:pt idx="4">
                  <c:v>redīss(eļļas rutks)/sinepes  6(10)/10</c:v>
                </c:pt>
                <c:pt idx="5">
                  <c:v>vieng.airene/griķi/facēlija 15/20/1</c:v>
                </c:pt>
                <c:pt idx="6">
                  <c:v>vieng.airene(auzas)/ink.ābol./facēlija   10(50)/10/1</c:v>
                </c:pt>
              </c:strCache>
            </c:strRef>
          </c:cat>
          <c:val>
            <c:numRef>
              <c:f>'Augi vidēji'!$P$209:$P$215</c:f>
              <c:numCache>
                <c:formatCode>0.0</c:formatCode>
                <c:ptCount val="7"/>
                <c:pt idx="0">
                  <c:v>23.752500000000001</c:v>
                </c:pt>
                <c:pt idx="1">
                  <c:v>18.314999999999998</c:v>
                </c:pt>
                <c:pt idx="2">
                  <c:v>15.1875</c:v>
                </c:pt>
                <c:pt idx="3">
                  <c:v>15.604999999999999</c:v>
                </c:pt>
                <c:pt idx="4">
                  <c:v>15.852499999999999</c:v>
                </c:pt>
                <c:pt idx="5">
                  <c:v>16.642499999999998</c:v>
                </c:pt>
                <c:pt idx="6">
                  <c:v>19.22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1AC-4DCF-A4BD-CE1A7635A155}"/>
            </c:ext>
          </c:extLst>
        </c:ser>
        <c:ser>
          <c:idx val="3"/>
          <c:order val="3"/>
          <c:tx>
            <c:strRef>
              <c:f>'Augi vidēji'!$Q$207:$Q$208</c:f>
              <c:strCache>
                <c:ptCount val="2"/>
                <c:pt idx="0">
                  <c:v>2020</c:v>
                </c:pt>
                <c:pt idx="1">
                  <c:v>LIE</c:v>
                </c:pt>
              </c:strCache>
            </c:strRef>
          </c:tx>
          <c:spPr>
            <a:pattFill prst="ltUpDiag">
              <a:fgClr>
                <a:srgbClr val="FFC000"/>
              </a:fgClr>
              <a:bgClr>
                <a:schemeClr val="bg1"/>
              </a:bgClr>
            </a:pattFill>
            <a:ln>
              <a:solidFill>
                <a:srgbClr val="FFC000"/>
              </a:solidFill>
            </a:ln>
            <a:effectLst/>
          </c:spPr>
          <c:invertIfNegative val="0"/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1AC-4DCF-A4BD-CE1A7635A1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'Augi vidēji'!$M$209:$M$215</c:f>
              <c:strCache>
                <c:ptCount val="7"/>
                <c:pt idx="0">
                  <c:v>kontrole – diskota rugaine</c:v>
                </c:pt>
                <c:pt idx="1">
                  <c:v>rudzi/ziemas rapsis/facēlija 50/2/1</c:v>
                </c:pt>
                <c:pt idx="2">
                  <c:v>auzas/vas.vīķi/facēlija 100/7/1</c:v>
                </c:pt>
                <c:pt idx="3">
                  <c:v>auzas/sinepes  50/6</c:v>
                </c:pt>
                <c:pt idx="4">
                  <c:v>redīss(eļļas rutks)/sinepes  6(10)/10</c:v>
                </c:pt>
                <c:pt idx="5">
                  <c:v>vieng.airene/griķi/facēlija 15/20/1</c:v>
                </c:pt>
                <c:pt idx="6">
                  <c:v>vieng.airene(auzas)/ink.ābol./facēlija   10(50)/10/1</c:v>
                </c:pt>
              </c:strCache>
            </c:strRef>
          </c:cat>
          <c:val>
            <c:numRef>
              <c:f>'Augi vidēji'!$Q$209:$Q$215</c:f>
              <c:numCache>
                <c:formatCode>0.0</c:formatCode>
                <c:ptCount val="7"/>
                <c:pt idx="0">
                  <c:v>22.684196788413097</c:v>
                </c:pt>
                <c:pt idx="1">
                  <c:v>15.013867658574785</c:v>
                </c:pt>
                <c:pt idx="2">
                  <c:v>15.235270997501441</c:v>
                </c:pt>
                <c:pt idx="3">
                  <c:v>18.000384798182541</c:v>
                </c:pt>
                <c:pt idx="4">
                  <c:v>14.881334917316101</c:v>
                </c:pt>
                <c:pt idx="5">
                  <c:v>20.210821104940081</c:v>
                </c:pt>
                <c:pt idx="6">
                  <c:v>18.967673976003312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1AC-4DCF-A4BD-CE1A7635A155}"/>
            </c:ext>
          </c:extLst>
        </c:ser>
        <c:ser>
          <c:idx val="4"/>
          <c:order val="4"/>
          <c:tx>
            <c:strRef>
              <c:f>'Augi vidēji'!$R$207:$R$208</c:f>
              <c:strCache>
                <c:ptCount val="2"/>
                <c:pt idx="0">
                  <c:v>2021</c:v>
                </c:pt>
                <c:pt idx="1">
                  <c:v>SPC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'Augi vidēji'!$M$209:$M$215</c:f>
              <c:strCache>
                <c:ptCount val="7"/>
                <c:pt idx="0">
                  <c:v>kontrole – diskota rugaine</c:v>
                </c:pt>
                <c:pt idx="1">
                  <c:v>rudzi/ziemas rapsis/facēlija 50/2/1</c:v>
                </c:pt>
                <c:pt idx="2">
                  <c:v>auzas/vas.vīķi/facēlija 100/7/1</c:v>
                </c:pt>
                <c:pt idx="3">
                  <c:v>auzas/sinepes  50/6</c:v>
                </c:pt>
                <c:pt idx="4">
                  <c:v>redīss(eļļas rutks)/sinepes  6(10)/10</c:v>
                </c:pt>
                <c:pt idx="5">
                  <c:v>vieng.airene/griķi/facēlija 15/20/1</c:v>
                </c:pt>
                <c:pt idx="6">
                  <c:v>vieng.airene(auzas)/ink.ābol./facēlija   10(50)/10/1</c:v>
                </c:pt>
              </c:strCache>
            </c:strRef>
          </c:cat>
          <c:val>
            <c:numRef>
              <c:f>'Augi vidēji'!$R$209:$R$215</c:f>
              <c:numCache>
                <c:formatCode>0.0</c:formatCode>
                <c:ptCount val="7"/>
                <c:pt idx="0">
                  <c:v>23.102499999999999</c:v>
                </c:pt>
                <c:pt idx="1">
                  <c:v>18.164999999999999</c:v>
                </c:pt>
                <c:pt idx="2">
                  <c:v>13.957500000000001</c:v>
                </c:pt>
                <c:pt idx="3">
                  <c:v>15.1675</c:v>
                </c:pt>
                <c:pt idx="4">
                  <c:v>11.870000000000001</c:v>
                </c:pt>
                <c:pt idx="5">
                  <c:v>18.6675</c:v>
                </c:pt>
                <c:pt idx="6">
                  <c:v>16.125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1AC-4DCF-A4BD-CE1A7635A155}"/>
            </c:ext>
          </c:extLst>
        </c:ser>
        <c:ser>
          <c:idx val="5"/>
          <c:order val="5"/>
          <c:tx>
            <c:strRef>
              <c:f>'Augi vidēji'!$S$207:$S$208</c:f>
              <c:strCache>
                <c:ptCount val="2"/>
                <c:pt idx="0">
                  <c:v>2021</c:v>
                </c:pt>
                <c:pt idx="1">
                  <c:v>LIE</c:v>
                </c:pt>
              </c:strCache>
            </c:strRef>
          </c:tx>
          <c:spPr>
            <a:pattFill prst="ltUpDiag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accent6"/>
              </a:solidFill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1AC-4DCF-A4BD-CE1A7635A15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1AC-4DCF-A4BD-CE1A7635A1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'Augi vidēji'!$M$209:$M$215</c:f>
              <c:strCache>
                <c:ptCount val="7"/>
                <c:pt idx="0">
                  <c:v>kontrole – diskota rugaine</c:v>
                </c:pt>
                <c:pt idx="1">
                  <c:v>rudzi/ziemas rapsis/facēlija 50/2/1</c:v>
                </c:pt>
                <c:pt idx="2">
                  <c:v>auzas/vas.vīķi/facēlija 100/7/1</c:v>
                </c:pt>
                <c:pt idx="3">
                  <c:v>auzas/sinepes  50/6</c:v>
                </c:pt>
                <c:pt idx="4">
                  <c:v>redīss(eļļas rutks)/sinepes  6(10)/10</c:v>
                </c:pt>
                <c:pt idx="5">
                  <c:v>vieng.airene/griķi/facēlija 15/20/1</c:v>
                </c:pt>
                <c:pt idx="6">
                  <c:v>vieng.airene(auzas)/ink.ābol./facēlija   10(50)/10/1</c:v>
                </c:pt>
              </c:strCache>
            </c:strRef>
          </c:cat>
          <c:val>
            <c:numRef>
              <c:f>'Augi vidēji'!$S$209:$S$215</c:f>
              <c:numCache>
                <c:formatCode>0.0</c:formatCode>
                <c:ptCount val="7"/>
                <c:pt idx="0">
                  <c:v>26.342500000000001</c:v>
                </c:pt>
                <c:pt idx="1">
                  <c:v>20.010000000000002</c:v>
                </c:pt>
                <c:pt idx="2">
                  <c:v>16.522500000000001</c:v>
                </c:pt>
                <c:pt idx="3">
                  <c:v>13.905000000000001</c:v>
                </c:pt>
                <c:pt idx="4">
                  <c:v>14.192499999999999</c:v>
                </c:pt>
                <c:pt idx="5">
                  <c:v>20.27</c:v>
                </c:pt>
                <c:pt idx="6">
                  <c:v>20.2225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1AC-4DCF-A4BD-CE1A7635A1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6854880"/>
        <c:axId val="326855664"/>
      </c:barChart>
      <c:catAx>
        <c:axId val="326854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326855664"/>
        <c:crosses val="autoZero"/>
        <c:auto val="1"/>
        <c:lblAlgn val="ctr"/>
        <c:lblOffset val="100"/>
        <c:noMultiLvlLbl val="0"/>
      </c:catAx>
      <c:valAx>
        <c:axId val="326855664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32685488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0759060308141073"/>
          <c:y val="0.92085052500113596"/>
          <c:w val="0.76910057438472368"/>
          <c:h val="6.05436297132475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lv-LV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'Augi vidēji'!$W$250:$W$251</c:f>
              <c:strCache>
                <c:ptCount val="2"/>
                <c:pt idx="0">
                  <c:v>SPC</c:v>
                </c:pt>
                <c:pt idx="1">
                  <c:v>virszemes daļas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'Augi vidēji'!$V$252:$V$258</c:f>
              <c:strCache>
                <c:ptCount val="7"/>
                <c:pt idx="0">
                  <c:v>kontrole – diskota rugaine</c:v>
                </c:pt>
                <c:pt idx="1">
                  <c:v>rudzi/ziemas rapsis/facēlija 50/2/1</c:v>
                </c:pt>
                <c:pt idx="2">
                  <c:v>auzas/vas.vīķi/facēlija 100/7/1</c:v>
                </c:pt>
                <c:pt idx="3">
                  <c:v>auzas/sinepes  50/6</c:v>
                </c:pt>
                <c:pt idx="4">
                  <c:v>redīss(eļļas rutks)/sinepes  6(10)/10</c:v>
                </c:pt>
                <c:pt idx="5">
                  <c:v>vieng.airene/griķi/facēlija 15/20/1</c:v>
                </c:pt>
                <c:pt idx="6">
                  <c:v>vieng.airene(auzas)/ink.ābol./facēlija   10(50)/10/1</c:v>
                </c:pt>
              </c:strCache>
            </c:strRef>
          </c:cat>
          <c:val>
            <c:numRef>
              <c:f>'Augi vidēji'!$W$252:$W$258</c:f>
              <c:numCache>
                <c:formatCode>0.00</c:formatCode>
                <c:ptCount val="7"/>
                <c:pt idx="0">
                  <c:v>0.37482023289729383</c:v>
                </c:pt>
                <c:pt idx="1">
                  <c:v>0.52122172312480319</c:v>
                </c:pt>
                <c:pt idx="2">
                  <c:v>0.59094068040630243</c:v>
                </c:pt>
                <c:pt idx="3">
                  <c:v>0.88278886246378085</c:v>
                </c:pt>
                <c:pt idx="4">
                  <c:v>0.92050856627892397</c:v>
                </c:pt>
                <c:pt idx="5">
                  <c:v>0.6009705553151663</c:v>
                </c:pt>
                <c:pt idx="6">
                  <c:v>0.67094556893384272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48-49C4-8255-21A62C1E9854}"/>
            </c:ext>
          </c:extLst>
        </c:ser>
        <c:ser>
          <c:idx val="1"/>
          <c:order val="1"/>
          <c:tx>
            <c:strRef>
              <c:f>'Augi vidēji'!$X$250:$X$251</c:f>
              <c:strCache>
                <c:ptCount val="2"/>
                <c:pt idx="0">
                  <c:v>SPC</c:v>
                </c:pt>
                <c:pt idx="1">
                  <c:v>saknes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'Augi vidēji'!$V$252:$V$258</c:f>
              <c:strCache>
                <c:ptCount val="7"/>
                <c:pt idx="0">
                  <c:v>kontrole – diskota rugaine</c:v>
                </c:pt>
                <c:pt idx="1">
                  <c:v>rudzi/ziemas rapsis/facēlija 50/2/1</c:v>
                </c:pt>
                <c:pt idx="2">
                  <c:v>auzas/vas.vīķi/facēlija 100/7/1</c:v>
                </c:pt>
                <c:pt idx="3">
                  <c:v>auzas/sinepes  50/6</c:v>
                </c:pt>
                <c:pt idx="4">
                  <c:v>redīss(eļļas rutks)/sinepes  6(10)/10</c:v>
                </c:pt>
                <c:pt idx="5">
                  <c:v>vieng.airene/griķi/facēlija 15/20/1</c:v>
                </c:pt>
                <c:pt idx="6">
                  <c:v>vieng.airene(auzas)/ink.ābol./facēlija   10(50)/10/1</c:v>
                </c:pt>
              </c:strCache>
            </c:strRef>
          </c:cat>
          <c:val>
            <c:numRef>
              <c:f>'Augi vidēji'!$X$252:$X$258</c:f>
              <c:numCache>
                <c:formatCode>0.00</c:formatCode>
                <c:ptCount val="7"/>
                <c:pt idx="0">
                  <c:v>0.29210458486908558</c:v>
                </c:pt>
                <c:pt idx="1">
                  <c:v>0.4244526770377664</c:v>
                </c:pt>
                <c:pt idx="2">
                  <c:v>0.43437070123468452</c:v>
                </c:pt>
                <c:pt idx="3">
                  <c:v>0.37438631153685642</c:v>
                </c:pt>
                <c:pt idx="4">
                  <c:v>0.28976794023955271</c:v>
                </c:pt>
                <c:pt idx="5">
                  <c:v>0.38850932193553267</c:v>
                </c:pt>
                <c:pt idx="6">
                  <c:v>0.78903428458550839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48-49C4-8255-21A62C1E9854}"/>
            </c:ext>
          </c:extLst>
        </c:ser>
        <c:ser>
          <c:idx val="2"/>
          <c:order val="2"/>
          <c:tx>
            <c:strRef>
              <c:f>'Augi vidēji'!$Y$250:$Y$251</c:f>
              <c:strCache>
                <c:ptCount val="2"/>
                <c:pt idx="0">
                  <c:v>SPC</c:v>
                </c:pt>
                <c:pt idx="1">
                  <c:v>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'Augi vidēji'!$V$252:$V$258</c:f>
              <c:strCache>
                <c:ptCount val="7"/>
                <c:pt idx="0">
                  <c:v>kontrole – diskota rugaine</c:v>
                </c:pt>
                <c:pt idx="1">
                  <c:v>rudzi/ziemas rapsis/facēlija 50/2/1</c:v>
                </c:pt>
                <c:pt idx="2">
                  <c:v>auzas/vas.vīķi/facēlija 100/7/1</c:v>
                </c:pt>
                <c:pt idx="3">
                  <c:v>auzas/sinepes  50/6</c:v>
                </c:pt>
                <c:pt idx="4">
                  <c:v>redīss(eļļas rutks)/sinepes  6(10)/10</c:v>
                </c:pt>
                <c:pt idx="5">
                  <c:v>vieng.airene/griķi/facēlija 15/20/1</c:v>
                </c:pt>
                <c:pt idx="6">
                  <c:v>vieng.airene(auzas)/ink.ābol./facēlija   10(50)/10/1</c:v>
                </c:pt>
              </c:strCache>
            </c:strRef>
          </c:cat>
          <c:val>
            <c:numRef>
              <c:f>'Augi vidēji'!$Y$252:$Y$258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48-49C4-8255-21A62C1E9854}"/>
            </c:ext>
          </c:extLst>
        </c:ser>
        <c:ser>
          <c:idx val="3"/>
          <c:order val="3"/>
          <c:tx>
            <c:strRef>
              <c:f>'Augi vidēji'!$Z$250:$Z$251</c:f>
              <c:strCache>
                <c:ptCount val="2"/>
                <c:pt idx="0">
                  <c:v>LIE</c:v>
                </c:pt>
                <c:pt idx="1">
                  <c:v>virszemes daļas </c:v>
                </c:pt>
              </c:strCache>
            </c:strRef>
          </c:tx>
          <c:spPr>
            <a:pattFill prst="ltUpDiag">
              <a:fgClr>
                <a:schemeClr val="accent2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/>
          </c:spPr>
          <c:invertIfNegative val="0"/>
          <c:dLbls>
            <c:dLbl>
              <c:idx val="6"/>
              <c:layout>
                <c:manualLayout>
                  <c:x val="-8.1163802554900888E-17"/>
                  <c:y val="-7.873825358553547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48-49C4-8255-21A62C1E98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'Augi vidēji'!$V$252:$V$258</c:f>
              <c:strCache>
                <c:ptCount val="7"/>
                <c:pt idx="0">
                  <c:v>kontrole – diskota rugaine</c:v>
                </c:pt>
                <c:pt idx="1">
                  <c:v>rudzi/ziemas rapsis/facēlija 50/2/1</c:v>
                </c:pt>
                <c:pt idx="2">
                  <c:v>auzas/vas.vīķi/facēlija 100/7/1</c:v>
                </c:pt>
                <c:pt idx="3">
                  <c:v>auzas/sinepes  50/6</c:v>
                </c:pt>
                <c:pt idx="4">
                  <c:v>redīss(eļļas rutks)/sinepes  6(10)/10</c:v>
                </c:pt>
                <c:pt idx="5">
                  <c:v>vieng.airene/griķi/facēlija 15/20/1</c:v>
                </c:pt>
                <c:pt idx="6">
                  <c:v>vieng.airene(auzas)/ink.ābol./facēlija   10(50)/10/1</c:v>
                </c:pt>
              </c:strCache>
            </c:strRef>
          </c:cat>
          <c:val>
            <c:numRef>
              <c:f>'Augi vidēji'!$Z$252:$Z$258</c:f>
              <c:numCache>
                <c:formatCode>0.00</c:formatCode>
                <c:ptCount val="7"/>
                <c:pt idx="0">
                  <c:v>0.74767007477587144</c:v>
                </c:pt>
                <c:pt idx="1">
                  <c:v>1.0317034618335401</c:v>
                </c:pt>
                <c:pt idx="2">
                  <c:v>1.2330413819938513</c:v>
                </c:pt>
                <c:pt idx="3">
                  <c:v>1.7069450193969675</c:v>
                </c:pt>
                <c:pt idx="4">
                  <c:v>1.1863744813729948</c:v>
                </c:pt>
                <c:pt idx="5">
                  <c:v>0.98193581351684023</c:v>
                </c:pt>
                <c:pt idx="6">
                  <c:v>0.80428312380755529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848-49C4-8255-21A62C1E9854}"/>
            </c:ext>
          </c:extLst>
        </c:ser>
        <c:ser>
          <c:idx val="4"/>
          <c:order val="4"/>
          <c:tx>
            <c:strRef>
              <c:f>'Augi vidēji'!$AA$250:$AA$251</c:f>
              <c:strCache>
                <c:ptCount val="2"/>
                <c:pt idx="0">
                  <c:v>LIE</c:v>
                </c:pt>
                <c:pt idx="1">
                  <c:v>saknes</c:v>
                </c:pt>
              </c:strCache>
            </c:strRef>
          </c:tx>
          <c:spPr>
            <a:pattFill prst="lt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848-49C4-8255-21A62C1E98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'Augi vidēji'!$V$252:$V$258</c:f>
              <c:strCache>
                <c:ptCount val="7"/>
                <c:pt idx="0">
                  <c:v>kontrole – diskota rugaine</c:v>
                </c:pt>
                <c:pt idx="1">
                  <c:v>rudzi/ziemas rapsis/facēlija 50/2/1</c:v>
                </c:pt>
                <c:pt idx="2">
                  <c:v>auzas/vas.vīķi/facēlija 100/7/1</c:v>
                </c:pt>
                <c:pt idx="3">
                  <c:v>auzas/sinepes  50/6</c:v>
                </c:pt>
                <c:pt idx="4">
                  <c:v>redīss(eļļas rutks)/sinepes  6(10)/10</c:v>
                </c:pt>
                <c:pt idx="5">
                  <c:v>vieng.airene/griķi/facēlija 15/20/1</c:v>
                </c:pt>
                <c:pt idx="6">
                  <c:v>vieng.airene(auzas)/ink.ābol./facēlija   10(50)/10/1</c:v>
                </c:pt>
              </c:strCache>
            </c:strRef>
          </c:cat>
          <c:val>
            <c:numRef>
              <c:f>'Augi vidēji'!$AA$252:$AA$258</c:f>
              <c:numCache>
                <c:formatCode>0.00</c:formatCode>
                <c:ptCount val="7"/>
                <c:pt idx="0">
                  <c:v>0.6026406700075666</c:v>
                </c:pt>
                <c:pt idx="1">
                  <c:v>0.52487840816358655</c:v>
                </c:pt>
                <c:pt idx="2">
                  <c:v>0.55342437858463278</c:v>
                </c:pt>
                <c:pt idx="3">
                  <c:v>0.56978047088907302</c:v>
                </c:pt>
                <c:pt idx="4">
                  <c:v>0.414592981986526</c:v>
                </c:pt>
                <c:pt idx="5">
                  <c:v>0.61772994576195461</c:v>
                </c:pt>
                <c:pt idx="6">
                  <c:v>0.80267545549149055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848-49C4-8255-21A62C1E98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26850960"/>
        <c:axId val="326849392"/>
      </c:barChart>
      <c:catAx>
        <c:axId val="326850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326849392"/>
        <c:crosses val="autoZero"/>
        <c:auto val="1"/>
        <c:lblAlgn val="ctr"/>
        <c:lblOffset val="100"/>
        <c:noMultiLvlLbl val="0"/>
      </c:catAx>
      <c:valAx>
        <c:axId val="326849392"/>
        <c:scaling>
          <c:orientation val="minMax"/>
        </c:scaling>
        <c:delete val="0"/>
        <c:axPos val="b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326850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lv-LV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540596228444457"/>
          <c:y val="2.7321052484387202E-2"/>
          <c:w val="0.59060362814721867"/>
          <c:h val="0.8016395760601868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ALberts2!$D$75</c:f>
              <c:strCache>
                <c:ptCount val="1"/>
                <c:pt idx="0">
                  <c:v> vid. augos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ltUpDiag">
                <a:fgClr>
                  <a:schemeClr val="accent4"/>
                </a:fgClr>
                <a:bgClr>
                  <a:schemeClr val="bg1"/>
                </a:bgClr>
              </a:pattFill>
              <a:ln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BB5-4FF3-AB24-AFEC3FBE758E}"/>
              </c:ext>
            </c:extLst>
          </c:dPt>
          <c:dPt>
            <c:idx val="2"/>
            <c:invertIfNegative val="0"/>
            <c:bubble3D val="0"/>
            <c:spPr>
              <a:pattFill prst="ltUpDiag">
                <a:fgClr>
                  <a:srgbClr val="FFC000"/>
                </a:fgClr>
                <a:bgClr>
                  <a:schemeClr val="bg1"/>
                </a:bgClr>
              </a:patt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BB5-4FF3-AB24-AFEC3FBE758E}"/>
              </c:ext>
            </c:extLst>
          </c:dPt>
          <c:dPt>
            <c:idx val="4"/>
            <c:invertIfNegative val="0"/>
            <c:bubble3D val="0"/>
            <c:spPr>
              <a:pattFill prst="ltUpDiag">
                <a:fgClr>
                  <a:srgbClr val="FFC000"/>
                </a:fgClr>
                <a:bgClr>
                  <a:schemeClr val="bg1"/>
                </a:bgClr>
              </a:patt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BB5-4FF3-AB24-AFEC3FBE758E}"/>
              </c:ext>
            </c:extLst>
          </c:dPt>
          <c:dPt>
            <c:idx val="6"/>
            <c:invertIfNegative val="0"/>
            <c:bubble3D val="0"/>
            <c:spPr>
              <a:pattFill prst="ltUpDiag">
                <a:fgClr>
                  <a:srgbClr val="FFC000"/>
                </a:fgClr>
                <a:bgClr>
                  <a:schemeClr val="bg1"/>
                </a:bgClr>
              </a:patt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BB5-4FF3-AB24-AFEC3FBE758E}"/>
              </c:ext>
            </c:extLst>
          </c:dPt>
          <c:dPt>
            <c:idx val="8"/>
            <c:invertIfNegative val="0"/>
            <c:bubble3D val="0"/>
            <c:spPr>
              <a:pattFill prst="ltUpDiag">
                <a:fgClr>
                  <a:srgbClr val="FFC000"/>
                </a:fgClr>
                <a:bgClr>
                  <a:schemeClr val="bg1"/>
                </a:bgClr>
              </a:patt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BB5-4FF3-AB24-AFEC3FBE758E}"/>
              </c:ext>
            </c:extLst>
          </c:dPt>
          <c:dPt>
            <c:idx val="10"/>
            <c:invertIfNegative val="0"/>
            <c:bubble3D val="0"/>
            <c:spPr>
              <a:pattFill prst="ltUpDiag">
                <a:fgClr>
                  <a:srgbClr val="FFC000"/>
                </a:fgClr>
                <a:bgClr>
                  <a:schemeClr val="bg1"/>
                </a:bgClr>
              </a:pattFill>
              <a:ln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BB5-4FF3-AB24-AFEC3FBE758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6B7E01D6-90A7-49A0-A714-8B796CEB608C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SPC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BB5-4FF3-AB24-AFEC3FBE758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0E9FE76-FC36-42D9-BB8C-43C88517F207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LIE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0BB5-4FF3-AB24-AFEC3FBE75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ALberts2!$B$76:$C$87</c:f>
              <c:strCache>
                <c:ptCount val="12"/>
                <c:pt idx="0">
                  <c:v>rudzi/ziemas rapsis/facēlija 50/2/1</c:v>
                </c:pt>
                <c:pt idx="2">
                  <c:v>auzas/vas.vīķi/facēlija 100/7/1</c:v>
                </c:pt>
                <c:pt idx="4">
                  <c:v>auzas/sinepes  50/6</c:v>
                </c:pt>
                <c:pt idx="6">
                  <c:v>redīss(eļļas rutks)/sinepes  6(10)/10</c:v>
                </c:pt>
                <c:pt idx="8">
                  <c:v>vieng.airene/griķi/facēlija 15/20/1</c:v>
                </c:pt>
                <c:pt idx="10">
                  <c:v>vieng.airene(auzas)/ink.ābol./facēlija   10(50)/10/1</c:v>
                </c:pt>
              </c:strCache>
              <c:extLst/>
            </c:strRef>
          </c:cat>
          <c:val>
            <c:numRef>
              <c:f>ALberts2!$D$76:$D$87</c:f>
              <c:numCache>
                <c:formatCode>0.0</c:formatCode>
                <c:ptCount val="12"/>
                <c:pt idx="0">
                  <c:v>19.964355660849336</c:v>
                </c:pt>
                <c:pt idx="1">
                  <c:v>30.413586351390929</c:v>
                </c:pt>
                <c:pt idx="2">
                  <c:v>21.47596620732584</c:v>
                </c:pt>
                <c:pt idx="3">
                  <c:v>36.268679209967139</c:v>
                </c:pt>
                <c:pt idx="4">
                  <c:v>29.341253421708689</c:v>
                </c:pt>
                <c:pt idx="5">
                  <c:v>49.608943098734066</c:v>
                </c:pt>
                <c:pt idx="6">
                  <c:v>25.826708844087772</c:v>
                </c:pt>
                <c:pt idx="7">
                  <c:v>36.426442076076434</c:v>
                </c:pt>
                <c:pt idx="8">
                  <c:v>22.288194984973572</c:v>
                </c:pt>
                <c:pt idx="9">
                  <c:v>28.804105153702992</c:v>
                </c:pt>
                <c:pt idx="10">
                  <c:v>21.630614196858151</c:v>
                </c:pt>
                <c:pt idx="11">
                  <c:v>21.268462925966993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BB5-4FF3-AB24-AFEC3FBE758E}"/>
            </c:ext>
          </c:extLst>
        </c:ser>
        <c:ser>
          <c:idx val="1"/>
          <c:order val="1"/>
          <c:tx>
            <c:strRef>
              <c:f>ALberts2!$E$75</c:f>
              <c:strCache>
                <c:ptCount val="1"/>
                <c:pt idx="0">
                  <c:v> vid. saknēs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ltUpDiag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  <a:ln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BB5-4FF3-AB24-AFEC3FBE758E}"/>
              </c:ext>
            </c:extLst>
          </c:dPt>
          <c:dPt>
            <c:idx val="2"/>
            <c:invertIfNegative val="0"/>
            <c:bubble3D val="0"/>
            <c:spPr>
              <a:pattFill prst="ltUpDiag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  <a:ln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BB5-4FF3-AB24-AFEC3FBE758E}"/>
              </c:ext>
            </c:extLst>
          </c:dPt>
          <c:dPt>
            <c:idx val="4"/>
            <c:invertIfNegative val="0"/>
            <c:bubble3D val="0"/>
            <c:spPr>
              <a:pattFill prst="ltUpDiag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  <a:ln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0BB5-4FF3-AB24-AFEC3FBE758E}"/>
              </c:ext>
            </c:extLst>
          </c:dPt>
          <c:dPt>
            <c:idx val="6"/>
            <c:invertIfNegative val="0"/>
            <c:bubble3D val="0"/>
            <c:spPr>
              <a:pattFill prst="ltUpDiag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  <a:ln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0BB5-4FF3-AB24-AFEC3FBE758E}"/>
              </c:ext>
            </c:extLst>
          </c:dPt>
          <c:dPt>
            <c:idx val="8"/>
            <c:invertIfNegative val="0"/>
            <c:bubble3D val="0"/>
            <c:spPr>
              <a:pattFill prst="ltUpDiag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  <a:ln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0BB5-4FF3-AB24-AFEC3FBE758E}"/>
              </c:ext>
            </c:extLst>
          </c:dPt>
          <c:dPt>
            <c:idx val="10"/>
            <c:invertIfNegative val="0"/>
            <c:bubble3D val="0"/>
            <c:spPr>
              <a:pattFill prst="ltUpDiag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  <a:ln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0BB5-4FF3-AB24-AFEC3FBE758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0BB5-4FF3-AB24-AFEC3FBE758E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0BB5-4FF3-AB24-AFEC3FBE75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ALberts2!$B$76:$C$87</c:f>
              <c:strCache>
                <c:ptCount val="12"/>
                <c:pt idx="0">
                  <c:v>rudzi/ziemas rapsis/facēlija 50/2/1</c:v>
                </c:pt>
                <c:pt idx="2">
                  <c:v>auzas/vas.vīķi/facēlija 100/7/1</c:v>
                </c:pt>
                <c:pt idx="4">
                  <c:v>auzas/sinepes  50/6</c:v>
                </c:pt>
                <c:pt idx="6">
                  <c:v>redīss(eļļas rutks)/sinepes  6(10)/10</c:v>
                </c:pt>
                <c:pt idx="8">
                  <c:v>vieng.airene/griķi/facēlija 15/20/1</c:v>
                </c:pt>
                <c:pt idx="10">
                  <c:v>vieng.airene(auzas)/ink.ābol./facēlija   10(50)/10/1</c:v>
                </c:pt>
              </c:strCache>
              <c:extLst/>
            </c:strRef>
          </c:cat>
          <c:val>
            <c:numRef>
              <c:f>ALberts2!$E$76:$E$87</c:f>
              <c:numCache>
                <c:formatCode>0.0</c:formatCode>
                <c:ptCount val="12"/>
                <c:pt idx="0">
                  <c:v>6.5128018764674884</c:v>
                </c:pt>
                <c:pt idx="1">
                  <c:v>10.547431612047271</c:v>
                </c:pt>
                <c:pt idx="2">
                  <c:v>6.6050408829746132</c:v>
                </c:pt>
                <c:pt idx="3">
                  <c:v>5.6626382416779633</c:v>
                </c:pt>
                <c:pt idx="4">
                  <c:v>5.2316743174160321</c:v>
                </c:pt>
                <c:pt idx="5">
                  <c:v>8.2925849733195687</c:v>
                </c:pt>
                <c:pt idx="6">
                  <c:v>5.9700888727555048</c:v>
                </c:pt>
                <c:pt idx="7">
                  <c:v>7.3660735109546067</c:v>
                </c:pt>
                <c:pt idx="8">
                  <c:v>5.4173739850690685</c:v>
                </c:pt>
                <c:pt idx="9">
                  <c:v>11.308164387118341</c:v>
                </c:pt>
                <c:pt idx="10">
                  <c:v>14.065325157021272</c:v>
                </c:pt>
                <c:pt idx="11">
                  <c:v>11.646018183726037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0BB5-4FF3-AB24-AFEC3FBE758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26854096"/>
        <c:axId val="326854488"/>
      </c:barChart>
      <c:catAx>
        <c:axId val="326854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326854488"/>
        <c:crosses val="autoZero"/>
        <c:auto val="1"/>
        <c:lblAlgn val="ctr"/>
        <c:lblOffset val="100"/>
        <c:noMultiLvlLbl val="0"/>
      </c:catAx>
      <c:valAx>
        <c:axId val="326854488"/>
        <c:scaling>
          <c:orientation val="minMax"/>
          <c:max val="60"/>
        </c:scaling>
        <c:delete val="0"/>
        <c:axPos val="b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326854096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lv-LV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'Augi vidēji'!$N$218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'Augi vidēji'!$M$219:$M$225</c:f>
              <c:strCache>
                <c:ptCount val="7"/>
                <c:pt idx="0">
                  <c:v>kontrole – diskota rugaine</c:v>
                </c:pt>
                <c:pt idx="1">
                  <c:v>rudzi/ziemas rapsis/facēlija 50/2/1</c:v>
                </c:pt>
                <c:pt idx="2">
                  <c:v>auzas/vas.vīķi/facēlija 100/7/1</c:v>
                </c:pt>
                <c:pt idx="3">
                  <c:v>auzas/sinepes  50/6</c:v>
                </c:pt>
                <c:pt idx="4">
                  <c:v>redīss(eļļas rutks)/sinepes  6(10)/10</c:v>
                </c:pt>
                <c:pt idx="5">
                  <c:v>vieng.airene/griķi/facēlija 15/20/1</c:v>
                </c:pt>
                <c:pt idx="6">
                  <c:v>vieng.airene(auzas)/ink.ābol./facēlija   10(50)/10/1</c:v>
                </c:pt>
              </c:strCache>
            </c:strRef>
          </c:cat>
          <c:val>
            <c:numRef>
              <c:f>'Augi vidēji'!$N$219:$N$225</c:f>
              <c:numCache>
                <c:formatCode>0.00</c:formatCode>
                <c:ptCount val="7"/>
                <c:pt idx="0">
                  <c:v>5.3998682610993658</c:v>
                </c:pt>
                <c:pt idx="1">
                  <c:v>6.1858481765327706</c:v>
                </c:pt>
                <c:pt idx="2">
                  <c:v>6.9755327417380659</c:v>
                </c:pt>
                <c:pt idx="3">
                  <c:v>5.170279466173362</c:v>
                </c:pt>
                <c:pt idx="4">
                  <c:v>6.2008339059196613</c:v>
                </c:pt>
                <c:pt idx="5">
                  <c:v>5.7504700052854121</c:v>
                </c:pt>
                <c:pt idx="6">
                  <c:v>5.9420957980972515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35-4D8B-8DFC-2692C3AA7CC0}"/>
            </c:ext>
          </c:extLst>
        </c:ser>
        <c:ser>
          <c:idx val="1"/>
          <c:order val="1"/>
          <c:tx>
            <c:strRef>
              <c:f>'Augi vidēji'!$O$218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0"/>
                  <c:y val="5.8049071271994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35-4D8B-8DFC-2692C3AA7C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'Augi vidēji'!$M$219:$M$225</c:f>
              <c:strCache>
                <c:ptCount val="7"/>
                <c:pt idx="0">
                  <c:v>kontrole – diskota rugaine</c:v>
                </c:pt>
                <c:pt idx="1">
                  <c:v>rudzi/ziemas rapsis/facēlija 50/2/1</c:v>
                </c:pt>
                <c:pt idx="2">
                  <c:v>auzas/vas.vīķi/facēlija 100/7/1</c:v>
                </c:pt>
                <c:pt idx="3">
                  <c:v>auzas/sinepes  50/6</c:v>
                </c:pt>
                <c:pt idx="4">
                  <c:v>redīss(eļļas rutks)/sinepes  6(10)/10</c:v>
                </c:pt>
                <c:pt idx="5">
                  <c:v>vieng.airene/griķi/facēlija 15/20/1</c:v>
                </c:pt>
                <c:pt idx="6">
                  <c:v>vieng.airene(auzas)/ink.ābol./facēlija   10(50)/10/1</c:v>
                </c:pt>
              </c:strCache>
            </c:strRef>
          </c:cat>
          <c:val>
            <c:numRef>
              <c:f>'Augi vidēji'!$O$219:$O$225</c:f>
              <c:numCache>
                <c:formatCode>0.00</c:formatCode>
                <c:ptCount val="7"/>
                <c:pt idx="0">
                  <c:v>5.7437819767441862</c:v>
                </c:pt>
                <c:pt idx="1">
                  <c:v>5.4087354651162798</c:v>
                </c:pt>
                <c:pt idx="2">
                  <c:v>5.1351220930232557</c:v>
                </c:pt>
                <c:pt idx="3">
                  <c:v>6.1806046511627901</c:v>
                </c:pt>
                <c:pt idx="4">
                  <c:v>6.0802761627906978</c:v>
                </c:pt>
                <c:pt idx="5">
                  <c:v>6.2835116279069751</c:v>
                </c:pt>
                <c:pt idx="6">
                  <c:v>5.4728895348837208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35-4D8B-8DFC-2692C3AA7CC0}"/>
            </c:ext>
          </c:extLst>
        </c:ser>
        <c:ser>
          <c:idx val="2"/>
          <c:order val="2"/>
          <c:tx>
            <c:strRef>
              <c:f>'Augi vidēji'!$P$218</c:f>
              <c:strCache>
                <c:ptCount val="1"/>
                <c:pt idx="0">
                  <c:v>Vid.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dLbl>
              <c:idx val="4"/>
              <c:layout>
                <c:manualLayout>
                  <c:x val="2.2604400738646911E-3"/>
                  <c:y val="-2.176840172699796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35-4D8B-8DFC-2692C3AA7C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'Augi vidēji'!$M$219:$M$225</c:f>
              <c:strCache>
                <c:ptCount val="7"/>
                <c:pt idx="0">
                  <c:v>kontrole – diskota rugaine</c:v>
                </c:pt>
                <c:pt idx="1">
                  <c:v>rudzi/ziemas rapsis/facēlija 50/2/1</c:v>
                </c:pt>
                <c:pt idx="2">
                  <c:v>auzas/vas.vīķi/facēlija 100/7/1</c:v>
                </c:pt>
                <c:pt idx="3">
                  <c:v>auzas/sinepes  50/6</c:v>
                </c:pt>
                <c:pt idx="4">
                  <c:v>redīss(eļļas rutks)/sinepes  6(10)/10</c:v>
                </c:pt>
                <c:pt idx="5">
                  <c:v>vieng.airene/griķi/facēlija 15/20/1</c:v>
                </c:pt>
                <c:pt idx="6">
                  <c:v>vieng.airene(auzas)/ink.ābol./facēlija   10(50)/10/1</c:v>
                </c:pt>
              </c:strCache>
            </c:strRef>
          </c:cat>
          <c:val>
            <c:numRef>
              <c:f>'Augi vidēji'!$P$219:$P$225</c:f>
              <c:numCache>
                <c:formatCode>0.00</c:formatCode>
                <c:ptCount val="7"/>
                <c:pt idx="0">
                  <c:v>5.571825118921776</c:v>
                </c:pt>
                <c:pt idx="1">
                  <c:v>5.7972918208245252</c:v>
                </c:pt>
                <c:pt idx="2">
                  <c:v>6.0553274173806608</c:v>
                </c:pt>
                <c:pt idx="3">
                  <c:v>5.6754420586680761</c:v>
                </c:pt>
                <c:pt idx="4">
                  <c:v>6.1405550343551791</c:v>
                </c:pt>
                <c:pt idx="5">
                  <c:v>6.0169908165961932</c:v>
                </c:pt>
                <c:pt idx="6">
                  <c:v>5.7074926664904861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735-4D8B-8DFC-2692C3AA7CC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26852528"/>
        <c:axId val="326855272"/>
      </c:barChart>
      <c:catAx>
        <c:axId val="326852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326855272"/>
        <c:crosses val="autoZero"/>
        <c:auto val="1"/>
        <c:lblAlgn val="ctr"/>
        <c:lblOffset val="100"/>
        <c:noMultiLvlLbl val="0"/>
      </c:catAx>
      <c:valAx>
        <c:axId val="326855272"/>
        <c:scaling>
          <c:orientation val="minMax"/>
          <c:max val="7"/>
          <c:min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326852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0.06381</cdr:x>
      <cdr:y>0.15005</cdr:y>
    </cdr:from>
    <cdr:to>
      <cdr:x>0.19882</cdr:x>
      <cdr:y>0.33907</cdr:y>
    </cdr:to>
    <cdr:sp macro="" textlink="">
      <cdr:nvSpPr>
        <cdr:cNvPr id="2" name="Ovāla remarka 1"/>
        <cdr:cNvSpPr/>
      </cdr:nvSpPr>
      <cdr:spPr>
        <a:xfrm xmlns:a="http://schemas.openxmlformats.org/drawingml/2006/main">
          <a:off x="698368" y="848727"/>
          <a:ext cx="1477624" cy="1069179"/>
        </a:xfrm>
        <a:prstGeom xmlns:a="http://schemas.openxmlformats.org/drawingml/2006/main" prst="wedgeEllipseCallout">
          <a:avLst>
            <a:gd name="adj1" fmla="val -2554"/>
            <a:gd name="adj2" fmla="val 214053"/>
          </a:avLst>
        </a:prstGeom>
        <a:solidFill xmlns:a="http://schemas.openxmlformats.org/drawingml/2006/main">
          <a:schemeClr val="accent4">
            <a:lumMod val="75000"/>
          </a:schemeClr>
        </a:solidFill>
        <a:ln xmlns:a="http://schemas.openxmlformats.org/drawingml/2006/main">
          <a:solidFill>
            <a:schemeClr val="accent4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lv-LV" sz="18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Sauss </a:t>
          </a:r>
        </a:p>
        <a:p xmlns:a="http://schemas.openxmlformats.org/drawingml/2006/main">
          <a:pPr algn="ctr"/>
          <a:r>
            <a:rPr lang="lv-LV" sz="18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0.7 </a:t>
          </a:r>
          <a:r>
            <a:rPr lang="lv-LV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≤ 1.0</a:t>
          </a:r>
          <a:endParaRPr lang="lv-LV" sz="1800" b="1" dirty="0">
            <a:ln>
              <a:solidFill>
                <a:schemeClr val="bg1"/>
              </a:solidFill>
            </a:ln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0.20529</cdr:x>
      <cdr:y>0.11338</cdr:y>
    </cdr:from>
    <cdr:to>
      <cdr:x>0.33056</cdr:x>
      <cdr:y>0.37806</cdr:y>
    </cdr:to>
    <cdr:sp macro="" textlink="">
      <cdr:nvSpPr>
        <cdr:cNvPr id="3" name="Ovāla remarka 2"/>
        <cdr:cNvSpPr/>
      </cdr:nvSpPr>
      <cdr:spPr>
        <a:xfrm xmlns:a="http://schemas.openxmlformats.org/drawingml/2006/main">
          <a:off x="2312471" y="641338"/>
          <a:ext cx="1411117" cy="1497147"/>
        </a:xfrm>
        <a:prstGeom xmlns:a="http://schemas.openxmlformats.org/drawingml/2006/main" prst="wedgeEllipseCallout">
          <a:avLst>
            <a:gd name="adj1" fmla="val -48611"/>
            <a:gd name="adj2" fmla="val 111480"/>
          </a:avLst>
        </a:prstGeom>
        <a:solidFill xmlns:a="http://schemas.openxmlformats.org/drawingml/2006/main">
          <a:schemeClr val="accent1"/>
        </a:solidFill>
        <a:ln xmlns:a="http://schemas.openxmlformats.org/drawingml/2006/main">
          <a:solidFill>
            <a:srgbClr val="00B0F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lv-LV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lv-LV" b="1" dirty="0">
              <a:ln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rPr>
            <a:t>Mitrs</a:t>
          </a:r>
        </a:p>
        <a:p xmlns:a="http://schemas.openxmlformats.org/drawingml/2006/main">
          <a:pPr algn="ctr"/>
          <a:r>
            <a:rPr lang="lv-LV" b="1" dirty="0">
              <a:ln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rPr>
            <a:t>2.0 </a:t>
          </a:r>
          <a:r>
            <a:rPr lang="lv-LV" b="1" dirty="0">
              <a:latin typeface="Times New Roman" panose="02020603050405020304" pitchFamily="18" charset="0"/>
              <a:cs typeface="Times New Roman" panose="02020603050405020304" pitchFamily="18" charset="0"/>
            </a:rPr>
            <a:t>≤ 2.5</a:t>
          </a:r>
          <a:endParaRPr lang="lv-LV" dirty="0"/>
        </a:p>
        <a:p xmlns:a="http://schemas.openxmlformats.org/drawingml/2006/main">
          <a:pPr algn="ctr"/>
          <a:r>
            <a:rPr lang="lv-LV" b="1" dirty="0">
              <a:ln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</a:p>
      </cdr:txBody>
    </cdr:sp>
  </cdr:relSizeAnchor>
  <cdr:relSizeAnchor xmlns:cdr="http://schemas.openxmlformats.org/drawingml/2006/chartDrawing">
    <cdr:from>
      <cdr:x>0.06829</cdr:x>
      <cdr:y>0.61249</cdr:y>
    </cdr:from>
    <cdr:to>
      <cdr:x>0.98268</cdr:x>
      <cdr:y>0.61646</cdr:y>
    </cdr:to>
    <cdr:cxnSp macro="">
      <cdr:nvCxnSpPr>
        <cdr:cNvPr id="5" name="Taisns savienotājs 4">
          <a:extLst xmlns:a="http://schemas.openxmlformats.org/drawingml/2006/main">
            <a:ext uri="{FF2B5EF4-FFF2-40B4-BE49-F238E27FC236}">
              <a16:creationId xmlns:a16="http://schemas.microsoft.com/office/drawing/2014/main" id="{54A71DB2-95F5-2D60-CC7F-D2CFD66B7EC4}"/>
            </a:ext>
          </a:extLst>
        </cdr:cNvPr>
        <cdr:cNvCxnSpPr/>
      </cdr:nvCxnSpPr>
      <cdr:spPr>
        <a:xfrm xmlns:a="http://schemas.openxmlformats.org/drawingml/2006/main">
          <a:off x="725552" y="3464474"/>
          <a:ext cx="9715185" cy="22477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0.37806</cdr:x>
      <cdr:y>0.01792</cdr:y>
    </cdr:from>
    <cdr:to>
      <cdr:x>0.52053</cdr:x>
      <cdr:y>0.37573</cdr:y>
    </cdr:to>
    <cdr:sp macro="" textlink="">
      <cdr:nvSpPr>
        <cdr:cNvPr id="6" name="Ovāla remarka 5"/>
        <cdr:cNvSpPr/>
      </cdr:nvSpPr>
      <cdr:spPr>
        <a:xfrm xmlns:a="http://schemas.openxmlformats.org/drawingml/2006/main">
          <a:off x="4258583" y="101381"/>
          <a:ext cx="1604889" cy="2023923"/>
        </a:xfrm>
        <a:prstGeom xmlns:a="http://schemas.openxmlformats.org/drawingml/2006/main" prst="wedgeEllipseCallout">
          <a:avLst>
            <a:gd name="adj1" fmla="val -48611"/>
            <a:gd name="adj2" fmla="val 111480"/>
          </a:avLst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lv-LV" sz="1800" b="1" dirty="0">
              <a:ln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rPr>
            <a:t>Normāls</a:t>
          </a:r>
        </a:p>
        <a:p xmlns:a="http://schemas.openxmlformats.org/drawingml/2006/main">
          <a:pPr algn="ctr"/>
          <a:r>
            <a:rPr lang="lv-LV" sz="1800" b="1" dirty="0">
              <a:ln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rPr>
            <a:t>1.3 </a:t>
          </a:r>
          <a:r>
            <a:rPr lang="lv-LV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≤ </a:t>
          </a:r>
          <a:r>
            <a:rPr lang="lv-LV" sz="1800" b="1" dirty="0">
              <a:ln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rPr>
            <a:t>1.6</a:t>
          </a:r>
        </a:p>
        <a:p xmlns:a="http://schemas.openxmlformats.org/drawingml/2006/main">
          <a:pPr algn="ctr"/>
          <a:endParaRPr lang="lv-LV" sz="1800" b="1" dirty="0">
            <a:ln>
              <a:solidFill>
                <a:schemeClr val="bg1"/>
              </a:solidFill>
            </a:ln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0.06917</cdr:x>
      <cdr:y>0.86964</cdr:y>
    </cdr:from>
    <cdr:to>
      <cdr:x>0.52974</cdr:x>
      <cdr:y>0.95834</cdr:y>
    </cdr:to>
    <cdr:sp macro="" textlink="">
      <cdr:nvSpPr>
        <cdr:cNvPr id="9" name="Virsraksts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779150" y="4919058"/>
          <a:ext cx="5188017" cy="5016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defPPr>
            <a:defRPr lang="lv-LV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≤ 0.4 ekstrēmi </a:t>
          </a:r>
          <a:r>
            <a:rPr lang="lv-LV" b="1" dirty="0">
              <a:latin typeface="Times New Roman" panose="02020603050405020304" pitchFamily="18" charset="0"/>
              <a:cs typeface="Times New Roman" panose="02020603050405020304" pitchFamily="18" charset="0"/>
            </a:rPr>
            <a:t>sauss             &gt; </a:t>
          </a:r>
          <a:r>
            <a:rPr lang="lv-LV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3.0 </a:t>
          </a:r>
          <a:r>
            <a:rPr lang="lv-LV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ekstrēmi mitrs</a:t>
          </a:r>
          <a:endParaRPr lang="lv-LV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0.06863</cdr:x>
      <cdr:y>0.56314</cdr:y>
    </cdr:from>
    <cdr:to>
      <cdr:x>0.98302</cdr:x>
      <cdr:y>0.56711</cdr:y>
    </cdr:to>
    <cdr:cxnSp macro="">
      <cdr:nvCxnSpPr>
        <cdr:cNvPr id="10" name="Taisns savienotājs 9">
          <a:extLst xmlns:a="http://schemas.openxmlformats.org/drawingml/2006/main">
            <a:ext uri="{FF2B5EF4-FFF2-40B4-BE49-F238E27FC236}">
              <a16:creationId xmlns:a16="http://schemas.microsoft.com/office/drawing/2014/main" id="{AC609D32-48FE-A267-B78D-381123352659}"/>
            </a:ext>
          </a:extLst>
        </cdr:cNvPr>
        <cdr:cNvCxnSpPr/>
      </cdr:nvCxnSpPr>
      <cdr:spPr>
        <a:xfrm xmlns:a="http://schemas.openxmlformats.org/drawingml/2006/main">
          <a:off x="729218" y="3185335"/>
          <a:ext cx="9715185" cy="22477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0.40493</cdr:x>
      <cdr:y>0.51504</cdr:y>
    </cdr:from>
    <cdr:to>
      <cdr:x>0.45585</cdr:x>
      <cdr:y>0.60159</cdr:y>
    </cdr:to>
    <cdr:sp macro="" textlink="">
      <cdr:nvSpPr>
        <cdr:cNvPr id="2" name="Labā bultiņa 1"/>
        <cdr:cNvSpPr/>
      </cdr:nvSpPr>
      <cdr:spPr>
        <a:xfrm xmlns:a="http://schemas.openxmlformats.org/drawingml/2006/main" rot="18925750">
          <a:off x="4749282" y="2715208"/>
          <a:ext cx="597160" cy="456266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lv-LV">
            <a:ln>
              <a:solidFill>
                <a:srgbClr val="FF0000"/>
              </a:solidFill>
            </a:ln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0.65191</cdr:x>
      <cdr:y>0.5353</cdr:y>
    </cdr:from>
    <cdr:to>
      <cdr:x>0.70282</cdr:x>
      <cdr:y>0.62185</cdr:y>
    </cdr:to>
    <cdr:sp macro="" textlink="">
      <cdr:nvSpPr>
        <cdr:cNvPr id="3" name="Labā bultiņa 2"/>
        <cdr:cNvSpPr/>
      </cdr:nvSpPr>
      <cdr:spPr>
        <a:xfrm xmlns:a="http://schemas.openxmlformats.org/drawingml/2006/main" rot="18925750">
          <a:off x="7645920" y="2821994"/>
          <a:ext cx="597160" cy="456266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lv-LV">
            <a:ln>
              <a:solidFill>
                <a:srgbClr val="FF0000"/>
              </a:solidFill>
            </a:ln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0.53367</cdr:x>
      <cdr:y>0.52545</cdr:y>
    </cdr:from>
    <cdr:to>
      <cdr:x>0.58458</cdr:x>
      <cdr:y>0.61894</cdr:y>
    </cdr:to>
    <cdr:sp macro="" textlink="">
      <cdr:nvSpPr>
        <cdr:cNvPr id="4" name="Labā bultiņa 3"/>
        <cdr:cNvSpPr/>
      </cdr:nvSpPr>
      <cdr:spPr>
        <a:xfrm xmlns:a="http://schemas.openxmlformats.org/drawingml/2006/main" rot="18925750">
          <a:off x="6259150" y="2770084"/>
          <a:ext cx="597160" cy="492816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lv-LV">
            <a:ln>
              <a:solidFill>
                <a:srgbClr val="FF0000"/>
              </a:solidFill>
            </a:ln>
            <a:solidFill>
              <a:srgbClr val="FF00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0.87053</cdr:x>
      <cdr:y>0.49093</cdr:y>
    </cdr:from>
    <cdr:to>
      <cdr:x>0.92384</cdr:x>
      <cdr:y>0.56039</cdr:y>
    </cdr:to>
    <cdr:sp macro="" textlink="">
      <cdr:nvSpPr>
        <cdr:cNvPr id="5" name="Labā bultiņa 4"/>
        <cdr:cNvSpPr/>
      </cdr:nvSpPr>
      <cdr:spPr>
        <a:xfrm xmlns:a="http://schemas.openxmlformats.org/drawingml/2006/main" rot="10800000">
          <a:off x="9989039" y="2770102"/>
          <a:ext cx="611675" cy="391885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lv-LV">
            <a:ln>
              <a:solidFill>
                <a:srgbClr val="FF0000"/>
              </a:solidFill>
            </a:ln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0.84569</cdr:x>
      <cdr:y>0.25685</cdr:y>
    </cdr:from>
    <cdr:to>
      <cdr:x>0.89899</cdr:x>
      <cdr:y>0.32631</cdr:y>
    </cdr:to>
    <cdr:sp macro="" textlink="">
      <cdr:nvSpPr>
        <cdr:cNvPr id="7" name="Labā bultiņa 6"/>
        <cdr:cNvSpPr/>
      </cdr:nvSpPr>
      <cdr:spPr>
        <a:xfrm xmlns:a="http://schemas.openxmlformats.org/drawingml/2006/main" rot="10800000">
          <a:off x="9703937" y="1449302"/>
          <a:ext cx="611675" cy="391885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lv-LV">
            <a:ln>
              <a:solidFill>
                <a:srgbClr val="FF0000"/>
              </a:solidFill>
            </a:ln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0.74197</cdr:x>
      <cdr:y>0.30389</cdr:y>
    </cdr:from>
    <cdr:to>
      <cdr:x>0.79527</cdr:x>
      <cdr:y>0.37334</cdr:y>
    </cdr:to>
    <cdr:sp macro="" textlink="">
      <cdr:nvSpPr>
        <cdr:cNvPr id="9" name="Labā bultiņa 8"/>
        <cdr:cNvSpPr/>
      </cdr:nvSpPr>
      <cdr:spPr>
        <a:xfrm xmlns:a="http://schemas.openxmlformats.org/drawingml/2006/main" rot="10800000">
          <a:off x="8513813" y="1714715"/>
          <a:ext cx="611596" cy="391873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92D050"/>
        </a:solidFill>
        <a:ln xmlns:a="http://schemas.openxmlformats.org/drawingml/2006/main">
          <a:solidFill>
            <a:schemeClr val="accent6">
              <a:lumMod val="60000"/>
              <a:lumOff val="4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lv-LV">
            <a:ln>
              <a:solidFill>
                <a:srgbClr val="FF0000"/>
              </a:solidFill>
            </a:ln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0.73745</cdr:x>
      <cdr:y>0.42037</cdr:y>
    </cdr:from>
    <cdr:to>
      <cdr:x>0.79076</cdr:x>
      <cdr:y>0.48983</cdr:y>
    </cdr:to>
    <cdr:sp macro="" textlink="">
      <cdr:nvSpPr>
        <cdr:cNvPr id="10" name="Labā bultiņa 9"/>
        <cdr:cNvSpPr/>
      </cdr:nvSpPr>
      <cdr:spPr>
        <a:xfrm xmlns:a="http://schemas.openxmlformats.org/drawingml/2006/main" rot="10800000">
          <a:off x="8461947" y="2371971"/>
          <a:ext cx="611712" cy="391929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92D050"/>
        </a:solidFill>
        <a:ln xmlns:a="http://schemas.openxmlformats.org/drawingml/2006/main">
          <a:solidFill>
            <a:schemeClr val="accent6">
              <a:lumMod val="60000"/>
              <a:lumOff val="4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lv-LV">
            <a:ln>
              <a:solidFill>
                <a:srgbClr val="FF0000"/>
              </a:solidFill>
            </a:ln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0.70366</cdr:x>
      <cdr:y>0.07055</cdr:y>
    </cdr:from>
    <cdr:to>
      <cdr:x>0.75696</cdr:x>
      <cdr:y>0.14</cdr:y>
    </cdr:to>
    <cdr:sp macro="" textlink="">
      <cdr:nvSpPr>
        <cdr:cNvPr id="12" name="Labā bultiņa 11"/>
        <cdr:cNvSpPr/>
      </cdr:nvSpPr>
      <cdr:spPr>
        <a:xfrm xmlns:a="http://schemas.openxmlformats.org/drawingml/2006/main" rot="10800000">
          <a:off x="8074190" y="398053"/>
          <a:ext cx="611675" cy="391885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92D050"/>
        </a:solidFill>
        <a:ln xmlns:a="http://schemas.openxmlformats.org/drawingml/2006/main">
          <a:solidFill>
            <a:schemeClr val="accent6">
              <a:lumMod val="60000"/>
              <a:lumOff val="4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lv-LV">
            <a:ln>
              <a:solidFill>
                <a:srgbClr val="FF0000"/>
              </a:solidFill>
            </a:ln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0.72046</cdr:x>
      <cdr:y>0.01046</cdr:y>
    </cdr:from>
    <cdr:to>
      <cdr:x>0.77377</cdr:x>
      <cdr:y>0.07992</cdr:y>
    </cdr:to>
    <cdr:sp macro="" textlink="">
      <cdr:nvSpPr>
        <cdr:cNvPr id="16" name="Labā bultiņa 15"/>
        <cdr:cNvSpPr/>
      </cdr:nvSpPr>
      <cdr:spPr>
        <a:xfrm xmlns:a="http://schemas.openxmlformats.org/drawingml/2006/main" rot="10800000">
          <a:off x="8267022" y="59041"/>
          <a:ext cx="611675" cy="391885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0070C0"/>
        </a:solidFill>
        <a:ln xmlns:a="http://schemas.openxmlformats.org/drawingml/2006/main">
          <a:solidFill>
            <a:srgbClr val="0070C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lv-LV">
            <a:ln>
              <a:solidFill>
                <a:srgbClr val="FF0000"/>
              </a:solidFill>
            </a:ln>
            <a:solidFill>
              <a:srgbClr val="FF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3FAA96-1ADB-48BE-A686-F1CB964F5BA7}" type="datetimeFigureOut">
              <a:rPr lang="lv-LV" smtClean="0"/>
              <a:t>25.01.2023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F2036-FD68-4458-BCD5-643811F76AD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8491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err="1"/>
              <a:t>Augiemm</a:t>
            </a:r>
            <a:r>
              <a:rPr lang="lv-LV" dirty="0"/>
              <a:t> </a:t>
            </a:r>
            <a:r>
              <a:rPr lang="lv-LV" dirty="0" err="1"/>
              <a:t>iozmantojāmā</a:t>
            </a:r>
            <a:r>
              <a:rPr lang="lv-LV" dirty="0"/>
              <a:t> P2P5 saturs</a:t>
            </a: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F2036-FD68-4458-BCD5-643811F76AD4}" type="slidenum">
              <a:rPr lang="lv-LV" smtClean="0"/>
              <a:t>14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77355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Teritorijas mitrinājuma pakāpi raksturo </a:t>
            </a:r>
            <a:r>
              <a:rPr lang="lv-LV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hidrotermiskais</a:t>
            </a:r>
            <a:r>
              <a:rPr lang="lv-LV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koeficients</a:t>
            </a:r>
            <a:r>
              <a:rPr lang="lv-LV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kas ir attiecība starp nokrišņu daudzumu laika periodā, kad diennakts vidējā temperatūra nepārsniedz +10 °C, un temperatūras summa grādos šajā pašā periodā. Šis koeficients izsaka nokrišņu </a:t>
            </a:r>
            <a:r>
              <a:rPr lang="lv-LV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iztvaikotspēju</a:t>
            </a:r>
            <a:r>
              <a:rPr lang="lv-LV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lv-LV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Latvijā </a:t>
            </a:r>
            <a:r>
              <a:rPr lang="lv-LV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gada nokrišņu daudzums, sevišķi to daudzums veģetācijas periodā, pārsniedz </a:t>
            </a:r>
            <a:r>
              <a:rPr lang="lv-LV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iztvaikotspēju</a:t>
            </a:r>
            <a:r>
              <a:rPr lang="lv-LV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F2036-FD68-4458-BCD5-643811F76AD4}" type="slidenum">
              <a:rPr lang="lv-LV" smtClean="0"/>
              <a:t>19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84468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F2036-FD68-4458-BCD5-643811F76AD4}" type="slidenum">
              <a:rPr lang="lv-LV" smtClean="0"/>
              <a:t>23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24045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Rediģēt šablona apakšvirsraksta stilu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6CEF-7A9A-47FF-970C-1B6919BF10D1}" type="datetimeFigureOut">
              <a:rPr lang="lv-LV" smtClean="0"/>
              <a:t>25.01.2023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40F2E-31F9-4DBA-9864-4734855ED03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15089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6CEF-7A9A-47FF-970C-1B6919BF10D1}" type="datetimeFigureOut">
              <a:rPr lang="lv-LV" smtClean="0"/>
              <a:t>25.01.2023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40F2E-31F9-4DBA-9864-4734855ED03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30862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6CEF-7A9A-47FF-970C-1B6919BF10D1}" type="datetimeFigureOut">
              <a:rPr lang="lv-LV" smtClean="0"/>
              <a:t>25.01.2023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40F2E-31F9-4DBA-9864-4734855ED03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65172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6CEF-7A9A-47FF-970C-1B6919BF10D1}" type="datetimeFigureOut">
              <a:rPr lang="lv-LV" smtClean="0"/>
              <a:t>25.01.2023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40F2E-31F9-4DBA-9864-4734855ED03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77034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6CEF-7A9A-47FF-970C-1B6919BF10D1}" type="datetimeFigureOut">
              <a:rPr lang="lv-LV" smtClean="0"/>
              <a:t>25.01.2023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40F2E-31F9-4DBA-9864-4734855ED03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07045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6CEF-7A9A-47FF-970C-1B6919BF10D1}" type="datetimeFigureOut">
              <a:rPr lang="lv-LV" smtClean="0"/>
              <a:t>25.01.2023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40F2E-31F9-4DBA-9864-4734855ED03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0980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6CEF-7A9A-47FF-970C-1B6919BF10D1}" type="datetimeFigureOut">
              <a:rPr lang="lv-LV" smtClean="0"/>
              <a:t>25.01.2023</a:t>
            </a:fld>
            <a:endParaRPr lang="lv-LV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40F2E-31F9-4DBA-9864-4734855ED03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96828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6CEF-7A9A-47FF-970C-1B6919BF10D1}" type="datetimeFigureOut">
              <a:rPr lang="lv-LV" smtClean="0"/>
              <a:t>25.01.2023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40F2E-31F9-4DBA-9864-4734855ED03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46644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6CEF-7A9A-47FF-970C-1B6919BF10D1}" type="datetimeFigureOut">
              <a:rPr lang="lv-LV" smtClean="0"/>
              <a:t>25.01.2023</a:t>
            </a:fld>
            <a:endParaRPr lang="lv-LV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40F2E-31F9-4DBA-9864-4734855ED03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85042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6CEF-7A9A-47FF-970C-1B6919BF10D1}" type="datetimeFigureOut">
              <a:rPr lang="lv-LV" smtClean="0"/>
              <a:t>25.01.2023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40F2E-31F9-4DBA-9864-4734855ED03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45339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6CEF-7A9A-47FF-970C-1B6919BF10D1}" type="datetimeFigureOut">
              <a:rPr lang="lv-LV" smtClean="0"/>
              <a:t>25.01.2023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40F2E-31F9-4DBA-9864-4734855ED03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39463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06CEF-7A9A-47FF-970C-1B6919BF10D1}" type="datetimeFigureOut">
              <a:rPr lang="lv-LV" smtClean="0"/>
              <a:t>25.01.2023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40F2E-31F9-4DBA-9864-4734855ED03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95273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3352332" y="2988413"/>
            <a:ext cx="8588899" cy="1982901"/>
          </a:xfrm>
        </p:spPr>
        <p:txBody>
          <a:bodyPr>
            <a:noAutofit/>
          </a:bodyPr>
          <a:lstStyle/>
          <a:p>
            <a:r>
              <a:rPr lang="lv-LV" sz="3800" b="1" dirty="0">
                <a:solidFill>
                  <a:srgbClr val="6EA9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Klimata, kultūraugu audzēšanas vietas un sējas laika ietekme uz uztvērējaugu maisījumu produktivitāti</a:t>
            </a: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3311913" y="5096106"/>
            <a:ext cx="8188443" cy="769435"/>
          </a:xfrm>
        </p:spPr>
        <p:txBody>
          <a:bodyPr>
            <a:noAutofit/>
          </a:bodyPr>
          <a:lstStyle/>
          <a:p>
            <a:pPr algn="r"/>
            <a:r>
              <a:rPr lang="lv-LV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Mg. lauks., pētniece, Solveiga Maļecka </a:t>
            </a:r>
          </a:p>
          <a:p>
            <a:pPr algn="r"/>
            <a:r>
              <a:rPr lang="lv-LV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Agroresursu un ekonomikas institūts, Stendes PC, 26.01.2023.</a:t>
            </a:r>
          </a:p>
          <a:p>
            <a:endParaRPr lang="lv-LV" sz="2000" dirty="0"/>
          </a:p>
        </p:txBody>
      </p:sp>
      <p:pic>
        <p:nvPicPr>
          <p:cNvPr id="5" name="Attēls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2790334"/>
            <a:ext cx="2297894" cy="3071986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5BE294AF-07BC-01F4-D852-60A9C13387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186" y="248861"/>
            <a:ext cx="5388074" cy="649660"/>
          </a:xfrm>
          <a:prstGeom prst="rect">
            <a:avLst/>
          </a:prstGeom>
        </p:spPr>
      </p:pic>
      <p:pic>
        <p:nvPicPr>
          <p:cNvPr id="15" name="Picture 5" descr="Logo&#10;&#10;Description automatically generated">
            <a:extLst>
              <a:ext uri="{FF2B5EF4-FFF2-40B4-BE49-F238E27FC236}">
                <a16:creationId xmlns:a16="http://schemas.microsoft.com/office/drawing/2014/main" id="{4FC1A183-A315-DAD3-1EBC-318872A5A2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19" y="83178"/>
            <a:ext cx="2557286" cy="1068043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525716" y="981309"/>
            <a:ext cx="10815074" cy="9049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lv-LV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Progresīva zemkopības sistēma kā pamats vidi saudzējošai un efektīvai Latvijas augkopībai</a:t>
            </a:r>
            <a:b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Projekts Nr.19-00-A01612-000011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81708" y="2270154"/>
            <a:ext cx="714793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lv-LV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Progresīva zemkopība – augsnes apstrādes sistēmas, saimniecību prakses un izaicinājumi</a:t>
            </a:r>
            <a:r>
              <a:rPr lang="lv-LV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lv-LV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30265" y="6343127"/>
            <a:ext cx="66736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Atbalsta Zemkopības ministrija un Lauku atbalsta dienests</a:t>
            </a:r>
          </a:p>
        </p:txBody>
      </p:sp>
    </p:spTree>
    <p:extLst>
      <p:ext uri="{BB962C8B-B14F-4D97-AF65-F5344CB8AC3E}">
        <p14:creationId xmlns:p14="http://schemas.microsoft.com/office/powerpoint/2010/main" val="2537317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146" y="434644"/>
            <a:ext cx="10388182" cy="959441"/>
          </a:xfrm>
        </p:spPr>
        <p:txBody>
          <a:bodyPr>
            <a:noAutofit/>
          </a:bodyPr>
          <a:lstStyle/>
          <a:p>
            <a:pPr algn="ctr"/>
            <a:r>
              <a:rPr lang="lv-LV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Spēju </a:t>
            </a:r>
            <a:r>
              <a:rPr lang="lv-LV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piesaistīt slāpekli </a:t>
            </a:r>
            <a:r>
              <a:rPr lang="lv-LV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nosaka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607" y="1958584"/>
            <a:ext cx="4631959" cy="784615"/>
          </a:xfrm>
          <a:ln w="28575"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lv-LV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uztvērējauga</a:t>
            </a:r>
            <a:r>
              <a:rPr lang="lv-LV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suga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99708" y="4391990"/>
            <a:ext cx="4766967" cy="1499146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v-LV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sējas laiks             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(ietekmē pamatkultūras novākšanas termiņi)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786203" y="2929354"/>
            <a:ext cx="5951095" cy="353767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v-LV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pieejamā N daudzums augsnē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960282" y="1432145"/>
            <a:ext cx="5206678" cy="1059435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v-LV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reģiona klimatiskie apstākļi</a:t>
            </a:r>
            <a:endParaRPr lang="lv-LV" b="1" dirty="0"/>
          </a:p>
        </p:txBody>
      </p:sp>
      <p:pic>
        <p:nvPicPr>
          <p:cNvPr id="8" name="Content Placeholder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39A2D38-6624-4059-B9FC-A64217047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71" y="137034"/>
            <a:ext cx="1017309" cy="101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89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743200" y="363894"/>
            <a:ext cx="6449008" cy="1110343"/>
          </a:xfrm>
        </p:spPr>
        <p:txBody>
          <a:bodyPr>
            <a:normAutofit/>
          </a:bodyPr>
          <a:lstStyle/>
          <a:p>
            <a:pPr algn="ctr"/>
            <a:r>
              <a:rPr lang="lv-LV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Uztvērējaugi</a:t>
            </a:r>
          </a:p>
        </p:txBody>
      </p:sp>
      <p:sp>
        <p:nvSpPr>
          <p:cNvPr id="4" name="Satura vietturis 2"/>
          <p:cNvSpPr txBox="1">
            <a:spLocks/>
          </p:cNvSpPr>
          <p:nvPr/>
        </p:nvSpPr>
        <p:spPr>
          <a:xfrm>
            <a:off x="4232913" y="1763486"/>
            <a:ext cx="3408860" cy="2276669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v-LV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graudzāļu dzimtas augi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auzas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ziemas rudzi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viengadīgā airene</a:t>
            </a:r>
          </a:p>
        </p:txBody>
      </p:sp>
      <p:sp>
        <p:nvSpPr>
          <p:cNvPr id="5" name="Satura vietturis 2"/>
          <p:cNvSpPr txBox="1">
            <a:spLocks/>
          </p:cNvSpPr>
          <p:nvPr/>
        </p:nvSpPr>
        <p:spPr>
          <a:xfrm>
            <a:off x="8276252" y="2533016"/>
            <a:ext cx="3713583" cy="2505514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v-LV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tauriņziežu dzimtas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zirņi 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lauka pupas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ziemas un vasaras vīķi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lv-LV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inkarnāta</a:t>
            </a: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āboliņš</a:t>
            </a:r>
          </a:p>
        </p:txBody>
      </p:sp>
      <p:sp>
        <p:nvSpPr>
          <p:cNvPr id="7" name="Satura vietturis 2"/>
          <p:cNvSpPr txBox="1">
            <a:spLocks/>
          </p:cNvSpPr>
          <p:nvPr/>
        </p:nvSpPr>
        <p:spPr>
          <a:xfrm>
            <a:off x="3928112" y="4397827"/>
            <a:ext cx="4173970" cy="1900335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v-LV" sz="3600" dirty="0"/>
              <a:t> </a:t>
            </a:r>
            <a:r>
              <a:rPr lang="lv-LV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skarblapju</a:t>
            </a:r>
            <a:r>
              <a:rPr lang="lv-LV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sūreņu dzimtas augi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facēlija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griķi </a:t>
            </a:r>
          </a:p>
        </p:txBody>
      </p:sp>
      <p:sp>
        <p:nvSpPr>
          <p:cNvPr id="8" name="Satura vietturis 2"/>
          <p:cNvSpPr txBox="1">
            <a:spLocks/>
          </p:cNvSpPr>
          <p:nvPr/>
        </p:nvSpPr>
        <p:spPr>
          <a:xfrm>
            <a:off x="373150" y="2158482"/>
            <a:ext cx="3408860" cy="3449216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70000"/>
              </a:lnSpc>
              <a:buNone/>
            </a:pPr>
            <a:r>
              <a:rPr lang="lv-LV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kāpostu jeb krustziežu dzimtas augi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ziemas ripsis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ziemas rapsis 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eļļas rutks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sakņu redīss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baltās sinepes</a:t>
            </a:r>
          </a:p>
        </p:txBody>
      </p:sp>
      <p:pic>
        <p:nvPicPr>
          <p:cNvPr id="9" name="Content Placeholder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39A2D38-6624-4059-B9FC-A642170479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78" y="181638"/>
            <a:ext cx="1017309" cy="1017309"/>
          </a:xfrm>
        </p:spPr>
      </p:pic>
    </p:spTree>
    <p:extLst>
      <p:ext uri="{BB962C8B-B14F-4D97-AF65-F5344CB8AC3E}">
        <p14:creationId xmlns:p14="http://schemas.microsoft.com/office/powerpoint/2010/main" val="295669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228493" y="253613"/>
            <a:ext cx="10515600" cy="624689"/>
          </a:xfrm>
        </p:spPr>
        <p:txBody>
          <a:bodyPr>
            <a:normAutofit fontScale="90000"/>
          </a:bodyPr>
          <a:lstStyle/>
          <a:p>
            <a:pPr algn="ctr"/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Uztvērējaugu maisījumi</a:t>
            </a:r>
          </a:p>
        </p:txBody>
      </p:sp>
      <p:pic>
        <p:nvPicPr>
          <p:cNvPr id="14" name="Attēls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116" y="1743728"/>
            <a:ext cx="2482093" cy="3318235"/>
          </a:xfrm>
          <a:prstGeom prst="rect">
            <a:avLst/>
          </a:prstGeom>
        </p:spPr>
      </p:pic>
      <p:pic>
        <p:nvPicPr>
          <p:cNvPr id="15" name="Attēls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460" y="1762750"/>
            <a:ext cx="2460396" cy="3289232"/>
          </a:xfrm>
          <a:prstGeom prst="rect">
            <a:avLst/>
          </a:prstGeom>
        </p:spPr>
      </p:pic>
      <p:pic>
        <p:nvPicPr>
          <p:cNvPr id="18" name="Attēls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61" y="1769941"/>
            <a:ext cx="2345184" cy="3275813"/>
          </a:xfrm>
          <a:prstGeom prst="rect">
            <a:avLst/>
          </a:prstGeom>
        </p:spPr>
      </p:pic>
      <p:sp>
        <p:nvSpPr>
          <p:cNvPr id="11" name="Taisnstūris ar noapaļotiem stūriem 10"/>
          <p:cNvSpPr/>
          <p:nvPr/>
        </p:nvSpPr>
        <p:spPr>
          <a:xfrm>
            <a:off x="9688340" y="5237970"/>
            <a:ext cx="2172878" cy="108408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auzas/sinepes  50/6</a:t>
            </a:r>
          </a:p>
        </p:txBody>
      </p:sp>
      <p:sp>
        <p:nvSpPr>
          <p:cNvPr id="13" name="Taisnstūris ar noapaļotiem stūriem 12"/>
          <p:cNvSpPr/>
          <p:nvPr/>
        </p:nvSpPr>
        <p:spPr>
          <a:xfrm>
            <a:off x="352357" y="5222872"/>
            <a:ext cx="2145517" cy="113332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kontrole – diskota rugaine</a:t>
            </a:r>
          </a:p>
        </p:txBody>
      </p:sp>
      <p:sp>
        <p:nvSpPr>
          <p:cNvPr id="17" name="Taisnstūris ar noapaļotiem stūriem 16"/>
          <p:cNvSpPr/>
          <p:nvPr/>
        </p:nvSpPr>
        <p:spPr>
          <a:xfrm>
            <a:off x="6134131" y="5279585"/>
            <a:ext cx="3176831" cy="108408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auzas/</a:t>
            </a:r>
            <a:r>
              <a:rPr lang="lv-LV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vas.vīķi</a:t>
            </a:r>
            <a:r>
              <a:rPr lang="lv-LV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/facēlija 100/7/1</a:t>
            </a:r>
          </a:p>
        </p:txBody>
      </p:sp>
      <p:pic>
        <p:nvPicPr>
          <p:cNvPr id="12" name="Content Placeholder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39A2D38-6624-4059-B9FC-A642170479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24" y="125882"/>
            <a:ext cx="1017309" cy="1017309"/>
          </a:xfrm>
        </p:spPr>
      </p:pic>
      <p:pic>
        <p:nvPicPr>
          <p:cNvPr id="19" name="Attēls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506" y="1744765"/>
            <a:ext cx="2528496" cy="3380271"/>
          </a:xfrm>
          <a:prstGeom prst="rect">
            <a:avLst/>
          </a:prstGeom>
        </p:spPr>
      </p:pic>
      <p:sp>
        <p:nvSpPr>
          <p:cNvPr id="21" name="Taisnstūris ar noapaļotiem stūriem 20"/>
          <p:cNvSpPr/>
          <p:nvPr/>
        </p:nvSpPr>
        <p:spPr>
          <a:xfrm>
            <a:off x="2788304" y="5300546"/>
            <a:ext cx="3220824" cy="108408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rudzi/</a:t>
            </a:r>
            <a:r>
              <a:rPr lang="lv-LV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z.rapsis</a:t>
            </a:r>
            <a:r>
              <a:rPr lang="lv-LV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/facēlija 50/2/1</a:t>
            </a:r>
          </a:p>
        </p:txBody>
      </p:sp>
    </p:spTree>
    <p:extLst>
      <p:ext uri="{BB962C8B-B14F-4D97-AF65-F5344CB8AC3E}">
        <p14:creationId xmlns:p14="http://schemas.microsoft.com/office/powerpoint/2010/main" val="363619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7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4689"/>
          </a:xfrm>
        </p:spPr>
        <p:txBody>
          <a:bodyPr>
            <a:normAutofit fontScale="90000"/>
          </a:bodyPr>
          <a:lstStyle/>
          <a:p>
            <a:pPr algn="ctr"/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Uztvērējaugu maisījumi</a:t>
            </a:r>
          </a:p>
        </p:txBody>
      </p:sp>
      <p:pic>
        <p:nvPicPr>
          <p:cNvPr id="18" name="Attēls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27" y="1269168"/>
            <a:ext cx="2534978" cy="3388937"/>
          </a:xfrm>
          <a:prstGeom prst="rect">
            <a:avLst/>
          </a:prstGeom>
        </p:spPr>
      </p:pic>
      <p:pic>
        <p:nvPicPr>
          <p:cNvPr id="19" name="Attēls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212" y="1361828"/>
            <a:ext cx="2557363" cy="3322948"/>
          </a:xfrm>
          <a:prstGeom prst="rect">
            <a:avLst/>
          </a:prstGeom>
        </p:spPr>
      </p:pic>
      <p:sp>
        <p:nvSpPr>
          <p:cNvPr id="4" name="Taisnstūris ar noapaļotiem stūriem 3"/>
          <p:cNvSpPr/>
          <p:nvPr/>
        </p:nvSpPr>
        <p:spPr>
          <a:xfrm>
            <a:off x="8153267" y="4862506"/>
            <a:ext cx="3167406" cy="108408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vieng.airene(auzas</a:t>
            </a:r>
            <a:r>
              <a:rPr lang="lv-LV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)/</a:t>
            </a:r>
          </a:p>
          <a:p>
            <a:pPr algn="ctr"/>
            <a:r>
              <a:rPr lang="lv-LV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ink.ābol</a:t>
            </a:r>
            <a:r>
              <a:rPr lang="lv-LV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./facēlija   10(50)/10/1</a:t>
            </a:r>
          </a:p>
        </p:txBody>
      </p:sp>
      <p:sp>
        <p:nvSpPr>
          <p:cNvPr id="12" name="Taisnstūris ar noapaļotiem stūriem 11"/>
          <p:cNvSpPr/>
          <p:nvPr/>
        </p:nvSpPr>
        <p:spPr>
          <a:xfrm>
            <a:off x="218770" y="4841776"/>
            <a:ext cx="3733015" cy="108408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redīss(eļļas</a:t>
            </a:r>
            <a:r>
              <a:rPr lang="lv-LV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rutks)/sinepes  </a:t>
            </a:r>
          </a:p>
          <a:p>
            <a:pPr algn="ctr"/>
            <a:r>
              <a:rPr lang="lv-LV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6(10)/10</a:t>
            </a:r>
          </a:p>
        </p:txBody>
      </p:sp>
      <p:pic>
        <p:nvPicPr>
          <p:cNvPr id="9" name="Content Placeholder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39A2D38-6624-4059-B9FC-A642170479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78" y="81278"/>
            <a:ext cx="1017309" cy="1017309"/>
          </a:xfrm>
        </p:spPr>
      </p:pic>
      <p:pic>
        <p:nvPicPr>
          <p:cNvPr id="10" name="Attēls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036" y="1293542"/>
            <a:ext cx="2471516" cy="3304096"/>
          </a:xfrm>
          <a:prstGeom prst="rect">
            <a:avLst/>
          </a:prstGeom>
        </p:spPr>
      </p:pic>
      <p:sp>
        <p:nvSpPr>
          <p:cNvPr id="11" name="Taisnstūris ar noapaļotiem stūriem 10"/>
          <p:cNvSpPr/>
          <p:nvPr/>
        </p:nvSpPr>
        <p:spPr>
          <a:xfrm>
            <a:off x="4277892" y="4830244"/>
            <a:ext cx="3624605" cy="108408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vieng.airene</a:t>
            </a:r>
            <a:r>
              <a:rPr lang="lv-LV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/griķi/facēlija 15/20/1</a:t>
            </a:r>
          </a:p>
        </p:txBody>
      </p:sp>
    </p:spTree>
    <p:extLst>
      <p:ext uri="{BB962C8B-B14F-4D97-AF65-F5344CB8AC3E}">
        <p14:creationId xmlns:p14="http://schemas.microsoft.com/office/powerpoint/2010/main" val="402817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5835"/>
          </a:xfrm>
        </p:spPr>
        <p:txBody>
          <a:bodyPr>
            <a:normAutofit fontScale="90000"/>
          </a:bodyPr>
          <a:lstStyle/>
          <a:p>
            <a:pPr algn="ctr"/>
            <a:r>
              <a:rPr lang="lv-LV" altLang="lv-LV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Izmēģinājuma</a:t>
            </a:r>
            <a:r>
              <a:rPr lang="lv-LV" altLang="lv-LV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lv-LV" altLang="lv-LV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metodika I</a:t>
            </a:r>
            <a:br>
              <a:rPr lang="lv-LV" altLang="lv-LV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Augsnes raksturojums</a:t>
            </a:r>
            <a:endParaRPr lang="lv-LV" dirty="0"/>
          </a:p>
        </p:txBody>
      </p:sp>
      <p:graphicFrame>
        <p:nvGraphicFramePr>
          <p:cNvPr id="4" name="Satura vietturi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9356168"/>
              </p:ext>
            </p:extLst>
          </p:nvPr>
        </p:nvGraphicFramePr>
        <p:xfrm>
          <a:off x="838200" y="1584960"/>
          <a:ext cx="10515602" cy="382750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24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1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1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1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1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1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31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427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Gads </a:t>
                      </a:r>
                      <a:endParaRPr lang="lv-LV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2019.</a:t>
                      </a:r>
                      <a:endParaRPr lang="lv-LV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2020.</a:t>
                      </a:r>
                      <a:endParaRPr lang="lv-LV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2021.</a:t>
                      </a:r>
                      <a:endParaRPr lang="lv-LV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2019.</a:t>
                      </a:r>
                      <a:endParaRPr lang="lv-LV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2020.</a:t>
                      </a:r>
                      <a:endParaRPr lang="lv-LV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2021.</a:t>
                      </a:r>
                      <a:endParaRPr lang="lv-LV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715"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Vieta</a:t>
                      </a:r>
                      <a:endParaRPr lang="lv-LV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SPC</a:t>
                      </a:r>
                      <a:endParaRPr lang="lv-LV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LIE</a:t>
                      </a:r>
                      <a:endParaRPr lang="lv-LV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715"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Tips</a:t>
                      </a:r>
                      <a:endParaRPr lang="lv-LV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Velēnu vāji </a:t>
                      </a:r>
                      <a:r>
                        <a:rPr lang="lv-LV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podzolētās</a:t>
                      </a:r>
                      <a:endParaRPr lang="lv-LV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Velēnu </a:t>
                      </a:r>
                      <a:r>
                        <a:rPr lang="lv-LV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karbonātiskā</a:t>
                      </a:r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virspusēji </a:t>
                      </a:r>
                      <a:r>
                        <a:rPr lang="lv-LV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glejotās</a:t>
                      </a:r>
                      <a:endParaRPr lang="lv-LV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1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Granulametr</a:t>
                      </a:r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sastāvs</a:t>
                      </a:r>
                      <a:endParaRPr lang="lv-LV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</a:t>
                      </a:r>
                      <a:endParaRPr lang="lv-LV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mS-sM</a:t>
                      </a:r>
                      <a:endParaRPr lang="lv-LV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</a:t>
                      </a:r>
                      <a:endParaRPr lang="lv-LV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sM3</a:t>
                      </a:r>
                      <a:endParaRPr lang="lv-LV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</a:t>
                      </a:r>
                      <a:endParaRPr lang="lv-LV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sM3</a:t>
                      </a:r>
                      <a:endParaRPr lang="lv-LV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7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Org.v</a:t>
                      </a:r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%</a:t>
                      </a:r>
                      <a:endParaRPr lang="lv-LV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2.0-2.5</a:t>
                      </a:r>
                      <a:endParaRPr lang="lv-LV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3.7-1.8</a:t>
                      </a:r>
                      <a:endParaRPr lang="lv-LV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3.8-4.3</a:t>
                      </a:r>
                      <a:endParaRPr lang="lv-LV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  <a:endParaRPr lang="lv-LV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3.7-4.7</a:t>
                      </a:r>
                      <a:endParaRPr lang="lv-LV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</a:t>
                      </a:r>
                      <a:endParaRPr lang="lv-LV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7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</a:t>
                      </a:r>
                      <a:endParaRPr lang="lv-LV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4.9-6.3</a:t>
                      </a:r>
                      <a:endParaRPr lang="lv-LV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6.1-6.0</a:t>
                      </a:r>
                      <a:endParaRPr lang="lv-LV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6.8</a:t>
                      </a:r>
                      <a:endParaRPr lang="lv-LV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7.4</a:t>
                      </a:r>
                      <a:endParaRPr lang="lv-LV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7.3-7.6</a:t>
                      </a:r>
                      <a:endParaRPr lang="lv-LV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7.0</a:t>
                      </a:r>
                      <a:endParaRPr lang="lv-LV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27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P2O5, mg kg</a:t>
                      </a:r>
                      <a:r>
                        <a:rPr lang="lv-LV" sz="20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lv-LV" sz="2000" baseline="30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158-219</a:t>
                      </a:r>
                      <a:endParaRPr lang="lv-LV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238-232</a:t>
                      </a:r>
                      <a:endParaRPr lang="lv-LV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lv-LV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</a:t>
                      </a:r>
                      <a:endParaRPr lang="lv-LV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lv-LV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230-370</a:t>
                      </a:r>
                      <a:endParaRPr lang="lv-LV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27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K2O, mg kg</a:t>
                      </a:r>
                      <a:r>
                        <a:rPr lang="lv-LV" sz="20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lv-LV" sz="2000" baseline="30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158-182</a:t>
                      </a:r>
                      <a:endParaRPr lang="lv-LV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107-174</a:t>
                      </a:r>
                      <a:endParaRPr lang="lv-LV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</a:t>
                      </a:r>
                      <a:endParaRPr lang="lv-LV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</a:t>
                      </a:r>
                      <a:endParaRPr lang="lv-LV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lv-LV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95-150</a:t>
                      </a:r>
                      <a:endParaRPr lang="lv-LV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Content Placeholder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39A2D38-6624-4059-B9FC-A642170479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68" y="92429"/>
            <a:ext cx="1017309" cy="101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388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/>
          </p:cNvSpPr>
          <p:nvPr>
            <p:ph type="title"/>
          </p:nvPr>
        </p:nvSpPr>
        <p:spPr>
          <a:xfrm>
            <a:off x="1766570" y="795655"/>
            <a:ext cx="7886700" cy="503238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lv-LV" altLang="lv-LV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Izmēģinājuma</a:t>
            </a:r>
            <a:r>
              <a:rPr lang="lv-LV" altLang="lv-LV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lv-LV" altLang="lv-LV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metodika II</a:t>
            </a:r>
            <a:br>
              <a:rPr lang="lv-LV" altLang="lv-LV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altLang="lv-LV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Pamatkultūraugs</a:t>
            </a:r>
            <a:endParaRPr lang="lv-LV" altLang="lv-LV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u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824385"/>
              </p:ext>
            </p:extLst>
          </p:nvPr>
        </p:nvGraphicFramePr>
        <p:xfrm>
          <a:off x="650240" y="2021841"/>
          <a:ext cx="10302241" cy="343553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12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340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62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Vieta</a:t>
                      </a:r>
                      <a:endParaRPr lang="lv-LV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11" marB="4571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AREI SPC</a:t>
                      </a:r>
                      <a:endParaRPr lang="lv-LV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11" marB="4571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z/s </a:t>
                      </a:r>
                      <a:r>
                        <a:rPr lang="lv-LV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Lielvaicēni</a:t>
                      </a:r>
                      <a:endParaRPr lang="lv-LV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11" marB="4571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246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lv-LV" sz="24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Kultūraugs 2019. g.</a:t>
                      </a:r>
                      <a:endParaRPr lang="lv-LV" sz="2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lv-LV" sz="24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Ziemas kvieši</a:t>
                      </a:r>
                      <a:r>
                        <a:rPr lang="lv-LV" sz="2400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lv-LV" sz="24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Vasaras mieži   </a:t>
                      </a:r>
                      <a:endParaRPr lang="lv-LV" sz="2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lv-LV" sz="24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Ziemas kvieši</a:t>
                      </a:r>
                      <a:endParaRPr lang="lv-LV" sz="2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24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Kultūraugs 2020. g.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lv-LV" sz="2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Ziemas kvieši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Vasaras mieži</a:t>
                      </a:r>
                      <a:endParaRPr lang="lv-LV" sz="2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Ziemas kvieši</a:t>
                      </a:r>
                    </a:p>
                  </a:txBody>
                  <a:tcPr marL="68577" marR="68577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246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Kultūraugs 2021. g.</a:t>
                      </a:r>
                      <a:endParaRPr lang="lv-LV" sz="2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Ziemas kvieši</a:t>
                      </a:r>
                      <a:r>
                        <a:rPr lang="lv-LV" sz="2400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lv-LV" sz="2400" b="1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Ziemas kvieši</a:t>
                      </a:r>
                      <a:r>
                        <a:rPr lang="lv-LV" sz="2400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lv-LV" sz="2400" b="1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Content Placeholder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39A2D38-6624-4059-B9FC-A642170479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80" y="137033"/>
            <a:ext cx="1017309" cy="1017309"/>
          </a:xfrm>
        </p:spPr>
      </p:pic>
    </p:spTree>
    <p:extLst>
      <p:ext uri="{BB962C8B-B14F-4D97-AF65-F5344CB8AC3E}">
        <p14:creationId xmlns:p14="http://schemas.microsoft.com/office/powerpoint/2010/main" val="2917488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/>
          </p:cNvSpPr>
          <p:nvPr>
            <p:ph type="title"/>
          </p:nvPr>
        </p:nvSpPr>
        <p:spPr>
          <a:xfrm>
            <a:off x="2122170" y="203835"/>
            <a:ext cx="7886700" cy="107950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lv-LV" altLang="lv-LV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Izmēģinājuma</a:t>
            </a:r>
            <a:r>
              <a:rPr lang="lv-LV" altLang="lv-LV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lv-LV" altLang="lv-LV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metodika III</a:t>
            </a:r>
            <a:br>
              <a:rPr lang="lv-LV" altLang="lv-LV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altLang="lv-LV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Uztvērējaugu audzēšana</a:t>
            </a:r>
          </a:p>
        </p:txBody>
      </p:sp>
      <p:graphicFrame>
        <p:nvGraphicFramePr>
          <p:cNvPr id="2" name="Tabu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126434"/>
              </p:ext>
            </p:extLst>
          </p:nvPr>
        </p:nvGraphicFramePr>
        <p:xfrm>
          <a:off x="1644650" y="1554480"/>
          <a:ext cx="8351838" cy="4358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63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9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7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0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Vieta</a:t>
                      </a:r>
                      <a:endParaRPr lang="lv-LV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8" marR="91428" marT="45702" marB="45702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AREI SPC</a:t>
                      </a:r>
                      <a:endParaRPr lang="lv-LV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8" marR="91428" marT="45702" marB="45702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z/s </a:t>
                      </a:r>
                      <a:r>
                        <a:rPr lang="lv-LV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Lielvaicēni</a:t>
                      </a:r>
                      <a:endParaRPr lang="lv-LV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8" marR="91428" marT="45702" marB="4570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714">
                <a:tc>
                  <a:txBody>
                    <a:bodyPr/>
                    <a:lstStyle/>
                    <a:p>
                      <a:pPr algn="ctr"/>
                      <a:r>
                        <a:rPr lang="lv-LV" sz="24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Augsnes apstrāde</a:t>
                      </a:r>
                      <a:endParaRPr lang="lv-LV" sz="2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8" marR="91428" marT="45702" marB="457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diskots</a:t>
                      </a:r>
                      <a:endParaRPr lang="lv-LV" sz="2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8" marR="91428" marT="45702" marB="457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diskots</a:t>
                      </a:r>
                      <a:endParaRPr lang="lv-LV" sz="2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8" marR="91428" marT="45702" marB="4570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832">
                <a:tc>
                  <a:txBody>
                    <a:bodyPr/>
                    <a:lstStyle/>
                    <a:p>
                      <a:pPr algn="ctr"/>
                      <a:r>
                        <a:rPr lang="lv-LV" sz="24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Sēja</a:t>
                      </a:r>
                      <a:endParaRPr lang="lv-LV" sz="2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8" marR="91428" marT="45702" marB="457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lv-LV" sz="2400" kern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Waderstad</a:t>
                      </a:r>
                      <a:r>
                        <a:rPr lang="lv-LV" sz="24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r>
                        <a:rPr lang="lv-LV" sz="2400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v-LV" sz="24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lv-LV" sz="2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lv-LV" sz="2400" kern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Horsh</a:t>
                      </a:r>
                      <a:r>
                        <a:rPr lang="lv-LV" sz="24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 m</a:t>
                      </a:r>
                      <a:endParaRPr lang="lv-LV" sz="2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9857">
                <a:tc>
                  <a:txBody>
                    <a:bodyPr/>
                    <a:lstStyle/>
                    <a:p>
                      <a:pPr algn="ctr"/>
                      <a:r>
                        <a:rPr lang="lv-LV" sz="24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Agrā</a:t>
                      </a:r>
                      <a:r>
                        <a:rPr lang="lv-LV" sz="2400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sēja</a:t>
                      </a:r>
                      <a:endParaRPr lang="lv-LV" sz="2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8" marR="91428" marT="45702" marB="45702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b="1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12.08.2019.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26.08.2020.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06.08.2021.</a:t>
                      </a:r>
                    </a:p>
                  </a:txBody>
                  <a:tcPr marL="91428" marR="91428" marT="45702" marB="45702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b="1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11.08.2019.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13.08.2020.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10.08.2021.</a:t>
                      </a:r>
                    </a:p>
                  </a:txBody>
                  <a:tcPr marL="91428" marR="91428" marT="45702" marB="4570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Vēlīnākā sēja</a:t>
                      </a:r>
                      <a:endParaRPr lang="lv-LV" sz="2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8" marR="91428" marT="45702" marB="45702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b="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22.08.2019.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02.09.2020.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31.08.2021.</a:t>
                      </a:r>
                    </a:p>
                  </a:txBody>
                  <a:tcPr marL="91428" marR="91428" marT="45702" marB="45702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b="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22.08.2019.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01.09.2020.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24.08.2021.</a:t>
                      </a:r>
                    </a:p>
                  </a:txBody>
                  <a:tcPr marL="91428" marR="91428" marT="45702" marB="45702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46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Pavasarī </a:t>
                      </a:r>
                      <a:endParaRPr lang="lv-LV" sz="2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8" marR="91428" marT="45702" marB="45702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aparts</a:t>
                      </a:r>
                      <a:endParaRPr lang="lv-LV" sz="2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8" marR="91428" marT="45702" marB="45702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diskots</a:t>
                      </a:r>
                      <a:endParaRPr lang="lv-LV" sz="2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8" marR="91428" marT="45702" marB="45702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Content Placeholder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39A2D38-6624-4059-B9FC-A642170479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2" y="148185"/>
            <a:ext cx="1017309" cy="1017309"/>
          </a:xfrm>
        </p:spPr>
      </p:pic>
    </p:spTree>
    <p:extLst>
      <p:ext uri="{BB962C8B-B14F-4D97-AF65-F5344CB8AC3E}">
        <p14:creationId xmlns:p14="http://schemas.microsoft.com/office/powerpoint/2010/main" val="3175678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783080" y="365125"/>
            <a:ext cx="9570720" cy="756665"/>
          </a:xfrm>
        </p:spPr>
        <p:txBody>
          <a:bodyPr>
            <a:normAutofit fontScale="90000"/>
          </a:bodyPr>
          <a:lstStyle/>
          <a:p>
            <a:pPr algn="ctr"/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Nokrišņu daudzums augustā - oktobrī, mm</a:t>
            </a:r>
            <a:endParaRPr lang="lv-LV" dirty="0"/>
          </a:p>
        </p:txBody>
      </p:sp>
      <p:graphicFrame>
        <p:nvGraphicFramePr>
          <p:cNvPr id="5" name="Satura vietturis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7432166"/>
              </p:ext>
            </p:extLst>
          </p:nvPr>
        </p:nvGraphicFramePr>
        <p:xfrm>
          <a:off x="838200" y="1155700"/>
          <a:ext cx="10515600" cy="539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Content Placeholder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39A2D38-6624-4059-B9FC-A642170479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75" y="137034"/>
            <a:ext cx="1017309" cy="101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24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554480" y="56324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Aktīvo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temperatūru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summa</a:t>
            </a: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augusts-oktobris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vid. </a:t>
            </a:r>
            <a:r>
              <a:rPr lang="lv-LV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dienn</a:t>
            </a: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temp.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virs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10°C)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v-LV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Satura vietturi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967448"/>
              </p:ext>
            </p:extLst>
          </p:nvPr>
        </p:nvGraphicFramePr>
        <p:xfrm>
          <a:off x="838200" y="1825624"/>
          <a:ext cx="10515600" cy="4622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Content Placeholder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39A2D38-6624-4059-B9FC-A642170479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75" y="137034"/>
            <a:ext cx="1017309" cy="101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668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00493" y="110601"/>
            <a:ext cx="10515600" cy="975995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HTK</a:t>
            </a: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lv-LV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hidrotermiskais</a:t>
            </a: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koeficients)</a:t>
            </a:r>
            <a:endParaRPr lang="lv-LV" dirty="0"/>
          </a:p>
        </p:txBody>
      </p:sp>
      <p:graphicFrame>
        <p:nvGraphicFramePr>
          <p:cNvPr id="4" name="Satura vietturi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8223908"/>
              </p:ext>
            </p:extLst>
          </p:nvPr>
        </p:nvGraphicFramePr>
        <p:xfrm>
          <a:off x="526487" y="1201602"/>
          <a:ext cx="11264425" cy="5656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Content Placeholder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39A2D38-6624-4059-B9FC-A642170479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75" y="137034"/>
            <a:ext cx="1017309" cy="101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81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711890" cy="1043545"/>
          </a:xfrm>
        </p:spPr>
        <p:txBody>
          <a:bodyPr/>
          <a:lstStyle/>
          <a:p>
            <a:pPr algn="ctr"/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Saturs 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819347" y="1615177"/>
            <a:ext cx="5580888" cy="3965490"/>
          </a:xfrm>
        </p:spPr>
        <p:txBody>
          <a:bodyPr>
            <a:normAutofit/>
          </a:bodyPr>
          <a:lstStyle/>
          <a:p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Uztvērējaugi, audzēšanas plusi un mīnusi</a:t>
            </a:r>
          </a:p>
          <a:p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Izmēģinājumu metodika</a:t>
            </a:r>
          </a:p>
          <a:p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Meteoroloģisko apstākļu atšķirības pētījuma gados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Nokrišņu daudzums periodā augusts-oktobris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Aktīvo temperatūru summa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virs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10°C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lv-LV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Hidrotermiskais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koeficients (HTK) </a:t>
            </a:r>
          </a:p>
          <a:p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Iegūtās zaļmasas un sausnas 2019.-2021. rudenī</a:t>
            </a:r>
          </a:p>
          <a:p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Virszemes un sakņu sausna</a:t>
            </a:r>
          </a:p>
          <a:p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Augos saistītais slāpeklis</a:t>
            </a:r>
          </a:p>
          <a:p>
            <a:r>
              <a:rPr lang="lv-LV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Pēckultūras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audzēšanas tehnoloģija un raža</a:t>
            </a:r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2FC8-244D-462F-BFB4-2E333D3E4520}" type="slidenum">
              <a:rPr lang="lv-LV" smtClean="0"/>
              <a:t>2</a:t>
            </a:fld>
            <a:endParaRPr lang="lv-LV"/>
          </a:p>
        </p:txBody>
      </p:sp>
      <p:pic>
        <p:nvPicPr>
          <p:cNvPr id="7" name="Attēls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933" y="0"/>
            <a:ext cx="5129893" cy="6858000"/>
          </a:xfrm>
          <a:prstGeom prst="rect">
            <a:avLst/>
          </a:prstGeom>
        </p:spPr>
      </p:pic>
      <p:pic>
        <p:nvPicPr>
          <p:cNvPr id="15" name="Content Placeholder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39A2D38-6624-4059-B9FC-A642170479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26" y="178419"/>
            <a:ext cx="808655" cy="808655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5BE294AF-07BC-01F4-D852-60A9C13387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56" y="5869076"/>
            <a:ext cx="5388074" cy="64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104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19346" y="233149"/>
            <a:ext cx="10515600" cy="624689"/>
          </a:xfrm>
        </p:spPr>
        <p:txBody>
          <a:bodyPr>
            <a:normAutofit fontScale="90000"/>
          </a:bodyPr>
          <a:lstStyle/>
          <a:p>
            <a:pPr algn="ctr"/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Virszemes zaļmasas, t ha</a:t>
            </a:r>
            <a:r>
              <a:rPr lang="lv-LV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lv-LV" dirty="0"/>
          </a:p>
        </p:txBody>
      </p:sp>
      <p:cxnSp>
        <p:nvCxnSpPr>
          <p:cNvPr id="5" name="Taisns savienotājs 4"/>
          <p:cNvCxnSpPr/>
          <p:nvPr/>
        </p:nvCxnSpPr>
        <p:spPr>
          <a:xfrm flipH="1">
            <a:off x="2855168" y="1306286"/>
            <a:ext cx="27991" cy="29484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Taisns savienotājs 6"/>
          <p:cNvCxnSpPr/>
          <p:nvPr/>
        </p:nvCxnSpPr>
        <p:spPr>
          <a:xfrm>
            <a:off x="4292082" y="1306286"/>
            <a:ext cx="12442" cy="29515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/>
          <p:cNvCxnSpPr/>
          <p:nvPr/>
        </p:nvCxnSpPr>
        <p:spPr>
          <a:xfrm flipH="1">
            <a:off x="5800532" y="1259633"/>
            <a:ext cx="40431" cy="3020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/>
          <p:cNvCxnSpPr/>
          <p:nvPr/>
        </p:nvCxnSpPr>
        <p:spPr>
          <a:xfrm flipH="1">
            <a:off x="7305870" y="1268963"/>
            <a:ext cx="27991" cy="29764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Taisns savienotājs 9"/>
          <p:cNvCxnSpPr/>
          <p:nvPr/>
        </p:nvCxnSpPr>
        <p:spPr>
          <a:xfrm flipH="1">
            <a:off x="8820540" y="1231641"/>
            <a:ext cx="15550" cy="30448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aisns savienotājs 10"/>
          <p:cNvCxnSpPr/>
          <p:nvPr/>
        </p:nvCxnSpPr>
        <p:spPr>
          <a:xfrm>
            <a:off x="10291665" y="1287624"/>
            <a:ext cx="6221" cy="2982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39A2D38-6624-4059-B9FC-A64217047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15" y="121920"/>
            <a:ext cx="834303" cy="834303"/>
          </a:xfrm>
          <a:prstGeom prst="rect">
            <a:avLst/>
          </a:prstGeom>
        </p:spPr>
      </p:pic>
      <p:graphicFrame>
        <p:nvGraphicFramePr>
          <p:cNvPr id="15" name="Satura vietturis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7917612"/>
              </p:ext>
            </p:extLst>
          </p:nvPr>
        </p:nvGraphicFramePr>
        <p:xfrm>
          <a:off x="195943" y="1035698"/>
          <a:ext cx="11728579" cy="5617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05954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19346" y="204869"/>
            <a:ext cx="10515600" cy="709531"/>
          </a:xfrm>
        </p:spPr>
        <p:txBody>
          <a:bodyPr/>
          <a:lstStyle/>
          <a:p>
            <a:pPr algn="ctr"/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Sausnas saturs biomasā, %</a:t>
            </a:r>
          </a:p>
        </p:txBody>
      </p:sp>
      <p:graphicFrame>
        <p:nvGraphicFramePr>
          <p:cNvPr id="5" name="Satura vietturis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7514099"/>
              </p:ext>
            </p:extLst>
          </p:nvPr>
        </p:nvGraphicFramePr>
        <p:xfrm>
          <a:off x="423746" y="1264920"/>
          <a:ext cx="11407697" cy="5296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Taisns savienotājs 3"/>
          <p:cNvCxnSpPr/>
          <p:nvPr/>
        </p:nvCxnSpPr>
        <p:spPr>
          <a:xfrm flipH="1">
            <a:off x="2609385" y="925552"/>
            <a:ext cx="22303" cy="36129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Taisns savienotājs 5"/>
          <p:cNvCxnSpPr/>
          <p:nvPr/>
        </p:nvCxnSpPr>
        <p:spPr>
          <a:xfrm flipH="1">
            <a:off x="5638801" y="910683"/>
            <a:ext cx="22303" cy="36129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Taisns savienotājs 6"/>
          <p:cNvCxnSpPr/>
          <p:nvPr/>
        </p:nvCxnSpPr>
        <p:spPr>
          <a:xfrm flipH="1">
            <a:off x="7162801" y="929269"/>
            <a:ext cx="22303" cy="36129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/>
          <p:cNvCxnSpPr/>
          <p:nvPr/>
        </p:nvCxnSpPr>
        <p:spPr>
          <a:xfrm flipH="1">
            <a:off x="8675648" y="925551"/>
            <a:ext cx="22303" cy="36129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/>
          <p:cNvCxnSpPr/>
          <p:nvPr/>
        </p:nvCxnSpPr>
        <p:spPr>
          <a:xfrm flipH="1">
            <a:off x="10188497" y="888381"/>
            <a:ext cx="22303" cy="36129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Taisns savienotājs 9"/>
          <p:cNvCxnSpPr/>
          <p:nvPr/>
        </p:nvCxnSpPr>
        <p:spPr>
          <a:xfrm flipH="1">
            <a:off x="4111083" y="921835"/>
            <a:ext cx="22303" cy="36129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Content Placeholder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39A2D38-6624-4059-B9FC-A642170479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75" y="137034"/>
            <a:ext cx="1017309" cy="101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7642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072640" y="271827"/>
            <a:ext cx="9829800" cy="705392"/>
          </a:xfrm>
        </p:spPr>
        <p:txBody>
          <a:bodyPr>
            <a:normAutofit fontScale="90000"/>
          </a:bodyPr>
          <a:lstStyle/>
          <a:p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Augu </a:t>
            </a:r>
            <a:r>
              <a:rPr lang="lv-LV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sausnas raža</a:t>
            </a: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vidēji 2019.-2021., t ha</a:t>
            </a:r>
            <a:r>
              <a:rPr lang="lv-LV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lv-LV" dirty="0"/>
          </a:p>
        </p:txBody>
      </p:sp>
      <p:graphicFrame>
        <p:nvGraphicFramePr>
          <p:cNvPr id="4" name="Satura vietturi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9302875"/>
              </p:ext>
            </p:extLst>
          </p:nvPr>
        </p:nvGraphicFramePr>
        <p:xfrm>
          <a:off x="269448" y="1003610"/>
          <a:ext cx="11474605" cy="5642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Labā bultiņa 4"/>
          <p:cNvSpPr/>
          <p:nvPr/>
        </p:nvSpPr>
        <p:spPr>
          <a:xfrm rot="10800000">
            <a:off x="11583994" y="3167742"/>
            <a:ext cx="519326" cy="3592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6" name="Content Placeholder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39A2D38-6624-4059-B9FC-A642170479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75" y="137034"/>
            <a:ext cx="1017309" cy="1017309"/>
          </a:xfrm>
          <a:prstGeom prst="rect">
            <a:avLst/>
          </a:prstGeom>
        </p:spPr>
      </p:pic>
      <p:cxnSp>
        <p:nvCxnSpPr>
          <p:cNvPr id="7" name="Taisns savienotājs 6"/>
          <p:cNvCxnSpPr/>
          <p:nvPr/>
        </p:nvCxnSpPr>
        <p:spPr>
          <a:xfrm flipV="1">
            <a:off x="1483568" y="5029200"/>
            <a:ext cx="10058399" cy="933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/>
          <p:cNvCxnSpPr/>
          <p:nvPr/>
        </p:nvCxnSpPr>
        <p:spPr>
          <a:xfrm>
            <a:off x="1440025" y="1757265"/>
            <a:ext cx="10036628" cy="3421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Taisns savienotājs 9"/>
          <p:cNvCxnSpPr/>
          <p:nvPr/>
        </p:nvCxnSpPr>
        <p:spPr>
          <a:xfrm flipV="1">
            <a:off x="1433805" y="2435289"/>
            <a:ext cx="10042848" cy="34212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aisns savienotājs 10"/>
          <p:cNvCxnSpPr/>
          <p:nvPr/>
        </p:nvCxnSpPr>
        <p:spPr>
          <a:xfrm flipV="1">
            <a:off x="1511560" y="3041780"/>
            <a:ext cx="10039738" cy="1866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Taisns savienotājs 11"/>
          <p:cNvCxnSpPr/>
          <p:nvPr/>
        </p:nvCxnSpPr>
        <p:spPr>
          <a:xfrm>
            <a:off x="1530220" y="4366727"/>
            <a:ext cx="9986866" cy="77755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aisns savienotājs 12"/>
          <p:cNvCxnSpPr/>
          <p:nvPr/>
        </p:nvCxnSpPr>
        <p:spPr>
          <a:xfrm>
            <a:off x="1461796" y="3719805"/>
            <a:ext cx="10033518" cy="3110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6190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859280" y="212097"/>
            <a:ext cx="9860280" cy="699815"/>
          </a:xfrm>
        </p:spPr>
        <p:txBody>
          <a:bodyPr>
            <a:noAutofit/>
          </a:bodyPr>
          <a:lstStyle/>
          <a:p>
            <a:pPr algn="ctr"/>
            <a:r>
              <a:rPr lang="lv-LV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Augos saistītais slāpeklis, vid. 2019.-2021., kg ha</a:t>
            </a:r>
            <a:r>
              <a:rPr lang="lv-LV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lv-LV" sz="3600" dirty="0"/>
          </a:p>
        </p:txBody>
      </p:sp>
      <p:graphicFrame>
        <p:nvGraphicFramePr>
          <p:cNvPr id="5" name="Satura vietturis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1849280"/>
              </p:ext>
            </p:extLst>
          </p:nvPr>
        </p:nvGraphicFramePr>
        <p:xfrm>
          <a:off x="177282" y="821094"/>
          <a:ext cx="11513976" cy="5682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Lejupvērstā bultiņa 6"/>
          <p:cNvSpPr/>
          <p:nvPr/>
        </p:nvSpPr>
        <p:spPr>
          <a:xfrm rot="16200000">
            <a:off x="1446247" y="4248546"/>
            <a:ext cx="331239" cy="51473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Lejupvērstā bultiņa 7"/>
          <p:cNvSpPr/>
          <p:nvPr/>
        </p:nvSpPr>
        <p:spPr>
          <a:xfrm rot="16200000">
            <a:off x="1020149" y="2721437"/>
            <a:ext cx="331239" cy="51473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Lejupvērstā bultiņa 8"/>
          <p:cNvSpPr/>
          <p:nvPr/>
        </p:nvSpPr>
        <p:spPr>
          <a:xfrm rot="16200000">
            <a:off x="2385530" y="3489659"/>
            <a:ext cx="331239" cy="51473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" name="Lejupvērstā bultiņa 9"/>
          <p:cNvSpPr/>
          <p:nvPr/>
        </p:nvSpPr>
        <p:spPr>
          <a:xfrm rot="16200000">
            <a:off x="1084689" y="5115509"/>
            <a:ext cx="326570" cy="433870"/>
          </a:xfrm>
          <a:prstGeom prst="downArrow">
            <a:avLst>
              <a:gd name="adj1" fmla="val 15714"/>
              <a:gd name="adj2" fmla="val 41429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3" name="Lejupvērstā bultiņa 12"/>
          <p:cNvSpPr/>
          <p:nvPr/>
        </p:nvSpPr>
        <p:spPr>
          <a:xfrm rot="16200000">
            <a:off x="1162445" y="2039517"/>
            <a:ext cx="326570" cy="433870"/>
          </a:xfrm>
          <a:prstGeom prst="downArrow">
            <a:avLst>
              <a:gd name="adj1" fmla="val 15714"/>
              <a:gd name="adj2" fmla="val 41429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4" name="Lejupvērstā bultiņa 13"/>
          <p:cNvSpPr/>
          <p:nvPr/>
        </p:nvSpPr>
        <p:spPr>
          <a:xfrm rot="16200000">
            <a:off x="1230870" y="1118895"/>
            <a:ext cx="326570" cy="433870"/>
          </a:xfrm>
          <a:prstGeom prst="downArrow">
            <a:avLst>
              <a:gd name="adj1" fmla="val 15714"/>
              <a:gd name="adj2" fmla="val 41429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1" name="Content Placeholder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39A2D38-6624-4059-B9FC-A642170479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75" y="137034"/>
            <a:ext cx="1017309" cy="1017309"/>
          </a:xfrm>
          <a:prstGeom prst="rect">
            <a:avLst/>
          </a:prstGeom>
        </p:spPr>
      </p:pic>
      <p:cxnSp>
        <p:nvCxnSpPr>
          <p:cNvPr id="4" name="Taisns savienotājs 3"/>
          <p:cNvCxnSpPr/>
          <p:nvPr/>
        </p:nvCxnSpPr>
        <p:spPr>
          <a:xfrm flipV="1">
            <a:off x="4226767" y="4777274"/>
            <a:ext cx="7352522" cy="1866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Taisns savienotājs 14"/>
          <p:cNvCxnSpPr/>
          <p:nvPr/>
        </p:nvCxnSpPr>
        <p:spPr>
          <a:xfrm flipV="1">
            <a:off x="4211216" y="3977952"/>
            <a:ext cx="7352522" cy="1866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Taisns savienotājs 15"/>
          <p:cNvCxnSpPr/>
          <p:nvPr/>
        </p:nvCxnSpPr>
        <p:spPr>
          <a:xfrm flipV="1">
            <a:off x="4177004" y="3225282"/>
            <a:ext cx="7352522" cy="1866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Taisns savienotājs 16"/>
          <p:cNvCxnSpPr/>
          <p:nvPr/>
        </p:nvCxnSpPr>
        <p:spPr>
          <a:xfrm flipV="1">
            <a:off x="4180115" y="2472613"/>
            <a:ext cx="7352522" cy="1866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Taisns savienotājs 17"/>
          <p:cNvCxnSpPr/>
          <p:nvPr/>
        </p:nvCxnSpPr>
        <p:spPr>
          <a:xfrm flipV="1">
            <a:off x="4192556" y="1710612"/>
            <a:ext cx="7352522" cy="1866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707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/>
          </p:cNvSpPr>
          <p:nvPr>
            <p:ph type="title"/>
          </p:nvPr>
        </p:nvSpPr>
        <p:spPr>
          <a:xfrm>
            <a:off x="2152650" y="549275"/>
            <a:ext cx="7886700" cy="107950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lv-LV" altLang="lv-LV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Izmēģinājuma</a:t>
            </a:r>
            <a:r>
              <a:rPr lang="lv-LV" altLang="lv-LV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lv-LV" altLang="lv-LV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metodika IV</a:t>
            </a:r>
            <a:br>
              <a:rPr lang="lv-LV" altLang="lv-LV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altLang="lv-LV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Miežu audzēšana</a:t>
            </a:r>
          </a:p>
        </p:txBody>
      </p:sp>
      <p:graphicFrame>
        <p:nvGraphicFramePr>
          <p:cNvPr id="2" name="Tabu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0843"/>
              </p:ext>
            </p:extLst>
          </p:nvPr>
        </p:nvGraphicFramePr>
        <p:xfrm>
          <a:off x="926560" y="2155761"/>
          <a:ext cx="10489299" cy="246620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01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2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2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01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Darbības </a:t>
                      </a:r>
                      <a:endParaRPr lang="lv-LV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8" marR="91458" marT="45722" marB="45722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2020.</a:t>
                      </a:r>
                    </a:p>
                  </a:txBody>
                  <a:tcPr marL="91458" marR="91458" marT="45722" marB="45722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2021.</a:t>
                      </a:r>
                    </a:p>
                  </a:txBody>
                  <a:tcPr marL="91458" marR="91458" marT="45722" marB="4572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80">
                <a:tc>
                  <a:txBody>
                    <a:bodyPr/>
                    <a:lstStyle/>
                    <a:p>
                      <a:pPr algn="ctr"/>
                      <a:r>
                        <a:rPr lang="lv-LV" sz="24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NPK</a:t>
                      </a:r>
                      <a:endParaRPr lang="lv-LV" sz="2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58" marR="91458" marT="45722" marB="45722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10-26-26-S2</a:t>
                      </a:r>
                      <a:r>
                        <a:rPr lang="lv-LV" sz="2400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lv-LV" sz="24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 kg ha</a:t>
                      </a:r>
                      <a:r>
                        <a:rPr lang="lv-LV" sz="2400" kern="12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lv-LV" sz="24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lv-LV" sz="2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58" marR="91458" marT="45722" marB="45722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8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lv-LV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8" marR="91458" marT="45722" marB="45722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N30+S7 100 kg ha</a:t>
                      </a:r>
                      <a:r>
                        <a:rPr lang="lv-LV" sz="2400" kern="12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lv-LV" sz="24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lv-LV" sz="2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58" marR="91458" marT="45722" marB="45722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97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AAL</a:t>
                      </a:r>
                    </a:p>
                  </a:txBody>
                  <a:tcPr marL="91458" marR="91458" marT="45722" marB="45722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Sekators</a:t>
                      </a:r>
                      <a:r>
                        <a:rPr lang="lv-LV" sz="2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0.1 L ha-1 +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Estets</a:t>
                      </a:r>
                      <a:r>
                        <a:rPr lang="lv-LV" sz="2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0.5 L ha-1 </a:t>
                      </a:r>
                    </a:p>
                  </a:txBody>
                  <a:tcPr marL="91458" marR="91458" marT="45722" marB="45722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Biatlons 4D 60 g ha-1 + VAV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Modus 250 0.4 L ha-1</a:t>
                      </a:r>
                    </a:p>
                  </a:txBody>
                  <a:tcPr marL="91458" marR="91458" marT="45722" marB="4572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Content Placeholder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39A2D38-6624-4059-B9FC-A642170479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78" y="159336"/>
            <a:ext cx="1017309" cy="1017309"/>
          </a:xfrm>
        </p:spPr>
      </p:pic>
    </p:spTree>
    <p:extLst>
      <p:ext uri="{BB962C8B-B14F-4D97-AF65-F5344CB8AC3E}">
        <p14:creationId xmlns:p14="http://schemas.microsoft.com/office/powerpoint/2010/main" val="36959720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423160" y="288925"/>
            <a:ext cx="8985944" cy="756665"/>
          </a:xfrm>
        </p:spPr>
        <p:txBody>
          <a:bodyPr>
            <a:normAutofit fontScale="90000"/>
          </a:bodyPr>
          <a:lstStyle/>
          <a:p>
            <a:pPr algn="ctr"/>
            <a:r>
              <a:rPr lang="lv-LV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Pēckultūras</a:t>
            </a: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vasaras miežu raža, t ha</a:t>
            </a:r>
            <a:r>
              <a:rPr lang="lv-LV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SPC, 2020.-2021.</a:t>
            </a:r>
            <a:endParaRPr lang="lv-LV" dirty="0"/>
          </a:p>
        </p:txBody>
      </p:sp>
      <p:graphicFrame>
        <p:nvGraphicFramePr>
          <p:cNvPr id="4" name="Satura vietturi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1680681"/>
              </p:ext>
            </p:extLst>
          </p:nvPr>
        </p:nvGraphicFramePr>
        <p:xfrm>
          <a:off x="405353" y="1348033"/>
          <a:ext cx="11236750" cy="5250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Content Placeholder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39A2D38-6624-4059-B9FC-A642170479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75" y="137034"/>
            <a:ext cx="1021206" cy="102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53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046544" y="284102"/>
            <a:ext cx="10515600" cy="832079"/>
          </a:xfrm>
        </p:spPr>
        <p:txBody>
          <a:bodyPr/>
          <a:lstStyle/>
          <a:p>
            <a:pPr algn="ctr"/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Kopsavilkums I</a:t>
            </a:r>
          </a:p>
        </p:txBody>
      </p:sp>
      <p:sp>
        <p:nvSpPr>
          <p:cNvPr id="8" name="Satura vietturis 2"/>
          <p:cNvSpPr txBox="1">
            <a:spLocks/>
          </p:cNvSpPr>
          <p:nvPr/>
        </p:nvSpPr>
        <p:spPr>
          <a:xfrm>
            <a:off x="365450" y="1889760"/>
            <a:ext cx="5319070" cy="883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Svarīga ir sausna ar uzkrāto N</a:t>
            </a:r>
          </a:p>
        </p:txBody>
      </p:sp>
      <p:sp>
        <p:nvSpPr>
          <p:cNvPr id="12" name="Satura vietturis 2"/>
          <p:cNvSpPr txBox="1">
            <a:spLocks/>
          </p:cNvSpPr>
          <p:nvPr/>
        </p:nvSpPr>
        <p:spPr>
          <a:xfrm>
            <a:off x="5989320" y="3484474"/>
            <a:ext cx="5307253" cy="2724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Lielāko sakņu masu nodrošina</a:t>
            </a:r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/>
          </a:p>
        </p:txBody>
      </p:sp>
      <p:sp>
        <p:nvSpPr>
          <p:cNvPr id="15" name="Taisnstūris ar noapaļotiem stūriem 14"/>
          <p:cNvSpPr/>
          <p:nvPr/>
        </p:nvSpPr>
        <p:spPr>
          <a:xfrm>
            <a:off x="284705" y="4710116"/>
            <a:ext cx="3783442" cy="96289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redīss(eļļas</a:t>
            </a:r>
            <a:r>
              <a:rPr lang="lv-LV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rutks)/sinepes</a:t>
            </a:r>
          </a:p>
          <a:p>
            <a:pPr algn="ctr"/>
            <a:r>
              <a:rPr lang="lv-LV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44-32 kg ha</a:t>
            </a:r>
            <a:r>
              <a:rPr lang="lv-LV" sz="24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lv-LV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19" name="Taisnstūris ar noapaļotiem stūriem 18"/>
          <p:cNvSpPr/>
          <p:nvPr/>
        </p:nvSpPr>
        <p:spPr>
          <a:xfrm>
            <a:off x="1124843" y="2525620"/>
            <a:ext cx="2262169" cy="93603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auzas/sinepes</a:t>
            </a:r>
          </a:p>
          <a:p>
            <a:pPr algn="ctr"/>
            <a:r>
              <a:rPr lang="lv-LV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58-35 kg ha</a:t>
            </a:r>
            <a:r>
              <a:rPr lang="lv-LV" sz="24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lv-LV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0" name="Taisnstūris ar noapaļotiem stūriem 19"/>
          <p:cNvSpPr/>
          <p:nvPr/>
        </p:nvSpPr>
        <p:spPr>
          <a:xfrm>
            <a:off x="627330" y="3631933"/>
            <a:ext cx="3160900" cy="90274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auzas/</a:t>
            </a:r>
            <a:r>
              <a:rPr lang="lv-LV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vas.vīķi</a:t>
            </a:r>
            <a:r>
              <a:rPr lang="lv-LV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/facēlija</a:t>
            </a:r>
          </a:p>
          <a:p>
            <a:pPr algn="ctr"/>
            <a:r>
              <a:rPr lang="lv-LV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42-28 kg ha</a:t>
            </a:r>
            <a:r>
              <a:rPr lang="lv-LV" sz="24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lv-LV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1" name="Satura vietturis 2"/>
          <p:cNvSpPr txBox="1">
            <a:spLocks/>
          </p:cNvSpPr>
          <p:nvPr/>
        </p:nvSpPr>
        <p:spPr>
          <a:xfrm>
            <a:off x="7010400" y="699486"/>
            <a:ext cx="4117286" cy="1931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lv-LV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Būtisks sējas laiks</a:t>
            </a:r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/>
          </a:p>
        </p:txBody>
      </p:sp>
      <p:pic>
        <p:nvPicPr>
          <p:cNvPr id="23" name="Attēls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10" y="4093968"/>
            <a:ext cx="2790825" cy="1590675"/>
          </a:xfrm>
          <a:prstGeom prst="rect">
            <a:avLst/>
          </a:prstGeom>
        </p:spPr>
      </p:pic>
      <p:pic>
        <p:nvPicPr>
          <p:cNvPr id="24" name="Picture 4" descr="Väderstad Rapid 400C tiešā sē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490" y="1744515"/>
            <a:ext cx="2535933" cy="153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Content Placeholder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39A2D38-6624-4059-B9FC-A642170479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75" y="137034"/>
            <a:ext cx="1017309" cy="1017309"/>
          </a:xfr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5BE294AF-07BC-01F4-D852-60A9C13387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909" y="6044151"/>
            <a:ext cx="5388074" cy="64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6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5" grpId="0" animBg="1"/>
      <p:bldP spid="19" grpId="0" animBg="1"/>
      <p:bldP spid="20" grpId="0" animBg="1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 descr="virzības bultiņas vērstas pa labi">
            <a:extLst>
              <a:ext uri="{FF2B5EF4-FFF2-40B4-BE49-F238E27FC236}">
                <a16:creationId xmlns:a16="http://schemas.microsoft.com/office/drawing/2014/main" id="{8830C725-54FF-46B5-A74B-7CFAC4299E18}"/>
              </a:ext>
            </a:extLst>
          </p:cNvPr>
          <p:cNvGrpSpPr/>
          <p:nvPr/>
        </p:nvGrpSpPr>
        <p:grpSpPr>
          <a:xfrm flipH="1">
            <a:off x="3977640" y="685800"/>
            <a:ext cx="7818120" cy="4983480"/>
            <a:chOff x="387646" y="6651624"/>
            <a:chExt cx="3163592" cy="1927226"/>
          </a:xfrm>
        </p:grpSpPr>
        <p:sp>
          <p:nvSpPr>
            <p:cNvPr id="5" name="Taisnstūris 211">
              <a:extLst>
                <a:ext uri="{FF2B5EF4-FFF2-40B4-BE49-F238E27FC236}">
                  <a16:creationId xmlns:a16="http://schemas.microsoft.com/office/drawing/2014/main" id="{A937E230-181F-4FB0-8238-F67CCACE2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386" y="6652779"/>
              <a:ext cx="1552472" cy="43815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lv-LV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vieng.airene</a:t>
              </a:r>
              <a:r>
                <a:rPr lang="lv-LV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/griķi/facēlija 15/20/1</a:t>
              </a:r>
            </a:p>
          </p:txBody>
        </p:sp>
        <p:sp>
          <p:nvSpPr>
            <p:cNvPr id="6" name="Taisnstūris 212">
              <a:extLst>
                <a:ext uri="{FF2B5EF4-FFF2-40B4-BE49-F238E27FC236}">
                  <a16:creationId xmlns:a16="http://schemas.microsoft.com/office/drawing/2014/main" id="{0533D191-F83E-4AD7-9970-0D1D91C024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6651625"/>
              <a:ext cx="144462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v-LV" noProof="1">
                <a:latin typeface="Times New Roman" panose="02020603050405020304" pitchFamily="18" charset="0"/>
              </a:endParaRPr>
            </a:p>
          </p:txBody>
        </p:sp>
        <p:sp>
          <p:nvSpPr>
            <p:cNvPr id="7" name="Taisnstūris 213">
              <a:extLst>
                <a:ext uri="{FF2B5EF4-FFF2-40B4-BE49-F238E27FC236}">
                  <a16:creationId xmlns:a16="http://schemas.microsoft.com/office/drawing/2014/main" id="{5452590C-F954-416C-B38E-D7B18884D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473" y="7145588"/>
              <a:ext cx="1544400" cy="4381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lv-LV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auzas/</a:t>
              </a:r>
              <a:r>
                <a:rPr lang="lv-LV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vas.vīķi</a:t>
              </a:r>
              <a:r>
                <a:rPr lang="lv-LV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/facēlija 100/7/1</a:t>
              </a:r>
            </a:p>
          </p:txBody>
        </p:sp>
        <p:sp>
          <p:nvSpPr>
            <p:cNvPr id="8" name="Taisnstūris 214">
              <a:extLst>
                <a:ext uri="{FF2B5EF4-FFF2-40B4-BE49-F238E27FC236}">
                  <a16:creationId xmlns:a16="http://schemas.microsoft.com/office/drawing/2014/main" id="{432DB7C5-29D1-4F2B-AA79-1F4B42C3DF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7146925"/>
              <a:ext cx="144462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v-LV" noProof="1">
                <a:latin typeface="Times New Roman" panose="02020603050405020304" pitchFamily="18" charset="0"/>
              </a:endParaRPr>
            </a:p>
          </p:txBody>
        </p:sp>
        <p:sp>
          <p:nvSpPr>
            <p:cNvPr id="9" name="Taisnstūris 215">
              <a:extLst>
                <a:ext uri="{FF2B5EF4-FFF2-40B4-BE49-F238E27FC236}">
                  <a16:creationId xmlns:a16="http://schemas.microsoft.com/office/drawing/2014/main" id="{20D2928D-50D2-400F-9513-1B278EF3EB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560" y="7645400"/>
              <a:ext cx="1544320" cy="43815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lv-LV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vieng.airene(auzas</a:t>
              </a:r>
              <a:r>
                <a:rPr lang="lv-LV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)/</a:t>
              </a:r>
            </a:p>
            <a:p>
              <a:pPr algn="ctr"/>
              <a:r>
                <a:rPr lang="lv-LV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ink.ābol</a:t>
              </a:r>
              <a:r>
                <a:rPr lang="lv-LV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./facēlija   10(50)/10/1</a:t>
              </a:r>
            </a:p>
          </p:txBody>
        </p:sp>
        <p:sp>
          <p:nvSpPr>
            <p:cNvPr id="10" name="Taisnstūris 216">
              <a:extLst>
                <a:ext uri="{FF2B5EF4-FFF2-40B4-BE49-F238E27FC236}">
                  <a16:creationId xmlns:a16="http://schemas.microsoft.com/office/drawing/2014/main" id="{ED22014E-736F-44F3-B709-1700EF278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7645400"/>
              <a:ext cx="144462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v-LV" noProof="1">
                <a:latin typeface="Times New Roman" panose="02020603050405020304" pitchFamily="18" charset="0"/>
              </a:endParaRPr>
            </a:p>
          </p:txBody>
        </p:sp>
        <p:sp>
          <p:nvSpPr>
            <p:cNvPr id="11" name="Taisnstūris 217">
              <a:extLst>
                <a:ext uri="{FF2B5EF4-FFF2-40B4-BE49-F238E27FC236}">
                  <a16:creationId xmlns:a16="http://schemas.microsoft.com/office/drawing/2014/main" id="{D41D0A1B-B730-4233-8BA4-18E8AB5156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646" y="8140700"/>
              <a:ext cx="1560217" cy="43815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rtl="0"/>
              <a:r>
                <a:rPr lang="lv-LV" sz="2400" b="1" noProof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Iespējami arī citi </a:t>
              </a:r>
            </a:p>
            <a:p>
              <a:pPr algn="ctr" rtl="0"/>
              <a:r>
                <a:rPr lang="lv-LV" sz="2400" b="1" noProof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maisījumi</a:t>
              </a:r>
            </a:p>
          </p:txBody>
        </p:sp>
        <p:sp>
          <p:nvSpPr>
            <p:cNvPr id="12" name="Taisnstūris 218">
              <a:extLst>
                <a:ext uri="{FF2B5EF4-FFF2-40B4-BE49-F238E27FC236}">
                  <a16:creationId xmlns:a16="http://schemas.microsoft.com/office/drawing/2014/main" id="{52EDA220-B294-4737-8892-2DC55509A1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8140700"/>
              <a:ext cx="144462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v-LV" noProof="1">
                <a:latin typeface="Times New Roman" panose="02020603050405020304" pitchFamily="18" charset="0"/>
              </a:endParaRPr>
            </a:p>
          </p:txBody>
        </p:sp>
        <p:sp>
          <p:nvSpPr>
            <p:cNvPr id="13" name="Brīvforma 235">
              <a:extLst>
                <a:ext uri="{FF2B5EF4-FFF2-40B4-BE49-F238E27FC236}">
                  <a16:creationId xmlns:a16="http://schemas.microsoft.com/office/drawing/2014/main" id="{2C62B015-7E86-484C-A69E-0E75EFEEF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6651625"/>
              <a:ext cx="635000" cy="784225"/>
            </a:xfrm>
            <a:custGeom>
              <a:avLst/>
              <a:gdLst>
                <a:gd name="T0" fmla="*/ 0 w 400"/>
                <a:gd name="T1" fmla="*/ 276 h 494"/>
                <a:gd name="T2" fmla="*/ 400 w 400"/>
                <a:gd name="T3" fmla="*/ 494 h 494"/>
                <a:gd name="T4" fmla="*/ 400 w 400"/>
                <a:gd name="T5" fmla="*/ 410 h 494"/>
                <a:gd name="T6" fmla="*/ 0 w 400"/>
                <a:gd name="T7" fmla="*/ 0 h 494"/>
                <a:gd name="T8" fmla="*/ 0 w 400"/>
                <a:gd name="T9" fmla="*/ 276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276"/>
                  </a:moveTo>
                  <a:lnTo>
                    <a:pt x="400" y="494"/>
                  </a:lnTo>
                  <a:lnTo>
                    <a:pt x="400" y="410"/>
                  </a:lnTo>
                  <a:lnTo>
                    <a:pt x="0" y="0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v-LV" noProof="1">
                <a:latin typeface="Times New Roman" panose="02020603050405020304" pitchFamily="18" charset="0"/>
              </a:endParaRPr>
            </a:p>
          </p:txBody>
        </p:sp>
        <p:sp>
          <p:nvSpPr>
            <p:cNvPr id="14" name="Brīvforma 236">
              <a:extLst>
                <a:ext uri="{FF2B5EF4-FFF2-40B4-BE49-F238E27FC236}">
                  <a16:creationId xmlns:a16="http://schemas.microsoft.com/office/drawing/2014/main" id="{05BB6B84-FB46-410C-84AD-9C6CB7698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6651625"/>
              <a:ext cx="635000" cy="784225"/>
            </a:xfrm>
            <a:custGeom>
              <a:avLst/>
              <a:gdLst>
                <a:gd name="T0" fmla="*/ 0 w 400"/>
                <a:gd name="T1" fmla="*/ 276 h 494"/>
                <a:gd name="T2" fmla="*/ 400 w 400"/>
                <a:gd name="T3" fmla="*/ 494 h 494"/>
                <a:gd name="T4" fmla="*/ 400 w 400"/>
                <a:gd name="T5" fmla="*/ 410 h 494"/>
                <a:gd name="T6" fmla="*/ 0 w 400"/>
                <a:gd name="T7" fmla="*/ 0 h 494"/>
                <a:gd name="T8" fmla="*/ 0 w 400"/>
                <a:gd name="T9" fmla="*/ 276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276"/>
                  </a:moveTo>
                  <a:lnTo>
                    <a:pt x="400" y="494"/>
                  </a:lnTo>
                  <a:lnTo>
                    <a:pt x="400" y="410"/>
                  </a:lnTo>
                  <a:lnTo>
                    <a:pt x="0" y="0"/>
                  </a:lnTo>
                  <a:lnTo>
                    <a:pt x="0" y="2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v-LV" noProof="1">
                <a:latin typeface="Times New Roman" panose="02020603050405020304" pitchFamily="18" charset="0"/>
              </a:endParaRPr>
            </a:p>
          </p:txBody>
        </p:sp>
        <p:sp>
          <p:nvSpPr>
            <p:cNvPr id="15" name="Brīvforma 237">
              <a:extLst>
                <a:ext uri="{FF2B5EF4-FFF2-40B4-BE49-F238E27FC236}">
                  <a16:creationId xmlns:a16="http://schemas.microsoft.com/office/drawing/2014/main" id="{E3971AB7-E2A9-4E31-8AA1-2F0AAC08BF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146925"/>
              <a:ext cx="635000" cy="454025"/>
            </a:xfrm>
            <a:custGeom>
              <a:avLst/>
              <a:gdLst>
                <a:gd name="T0" fmla="*/ 0 w 400"/>
                <a:gd name="T1" fmla="*/ 276 h 286"/>
                <a:gd name="T2" fmla="*/ 400 w 400"/>
                <a:gd name="T3" fmla="*/ 286 h 286"/>
                <a:gd name="T4" fmla="*/ 400 w 400"/>
                <a:gd name="T5" fmla="*/ 200 h 286"/>
                <a:gd name="T6" fmla="*/ 0 w 400"/>
                <a:gd name="T7" fmla="*/ 0 h 286"/>
                <a:gd name="T8" fmla="*/ 0 w 400"/>
                <a:gd name="T9" fmla="*/ 27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276"/>
                  </a:moveTo>
                  <a:lnTo>
                    <a:pt x="400" y="286"/>
                  </a:lnTo>
                  <a:lnTo>
                    <a:pt x="400" y="200"/>
                  </a:lnTo>
                  <a:lnTo>
                    <a:pt x="0" y="0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v-LV" noProof="1">
                <a:latin typeface="Times New Roman" panose="02020603050405020304" pitchFamily="18" charset="0"/>
              </a:endParaRPr>
            </a:p>
          </p:txBody>
        </p:sp>
        <p:sp>
          <p:nvSpPr>
            <p:cNvPr id="16" name="Brīvforma 238">
              <a:extLst>
                <a:ext uri="{FF2B5EF4-FFF2-40B4-BE49-F238E27FC236}">
                  <a16:creationId xmlns:a16="http://schemas.microsoft.com/office/drawing/2014/main" id="{88D05FCD-499A-40B5-8BCA-338323176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146925"/>
              <a:ext cx="635000" cy="454025"/>
            </a:xfrm>
            <a:custGeom>
              <a:avLst/>
              <a:gdLst>
                <a:gd name="T0" fmla="*/ 0 w 400"/>
                <a:gd name="T1" fmla="*/ 276 h 286"/>
                <a:gd name="T2" fmla="*/ 400 w 400"/>
                <a:gd name="T3" fmla="*/ 286 h 286"/>
                <a:gd name="T4" fmla="*/ 400 w 400"/>
                <a:gd name="T5" fmla="*/ 200 h 286"/>
                <a:gd name="T6" fmla="*/ 0 w 400"/>
                <a:gd name="T7" fmla="*/ 0 h 286"/>
                <a:gd name="T8" fmla="*/ 0 w 400"/>
                <a:gd name="T9" fmla="*/ 27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276"/>
                  </a:moveTo>
                  <a:lnTo>
                    <a:pt x="400" y="286"/>
                  </a:lnTo>
                  <a:lnTo>
                    <a:pt x="400" y="200"/>
                  </a:lnTo>
                  <a:lnTo>
                    <a:pt x="0" y="0"/>
                  </a:lnTo>
                  <a:lnTo>
                    <a:pt x="0" y="2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v-LV" noProof="1">
                <a:latin typeface="Times New Roman" panose="02020603050405020304" pitchFamily="18" charset="0"/>
              </a:endParaRPr>
            </a:p>
          </p:txBody>
        </p:sp>
        <p:sp>
          <p:nvSpPr>
            <p:cNvPr id="17" name="Brīvforma 239">
              <a:extLst>
                <a:ext uri="{FF2B5EF4-FFF2-40B4-BE49-F238E27FC236}">
                  <a16:creationId xmlns:a16="http://schemas.microsoft.com/office/drawing/2014/main" id="{BB232304-005E-43CC-ABF1-36E57B176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629525"/>
              <a:ext cx="635000" cy="454025"/>
            </a:xfrm>
            <a:custGeom>
              <a:avLst/>
              <a:gdLst>
                <a:gd name="T0" fmla="*/ 0 w 400"/>
                <a:gd name="T1" fmla="*/ 286 h 286"/>
                <a:gd name="T2" fmla="*/ 400 w 400"/>
                <a:gd name="T3" fmla="*/ 86 h 286"/>
                <a:gd name="T4" fmla="*/ 400 w 400"/>
                <a:gd name="T5" fmla="*/ 0 h 286"/>
                <a:gd name="T6" fmla="*/ 0 w 400"/>
                <a:gd name="T7" fmla="*/ 10 h 286"/>
                <a:gd name="T8" fmla="*/ 0 w 400"/>
                <a:gd name="T9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286"/>
                  </a:moveTo>
                  <a:lnTo>
                    <a:pt x="400" y="86"/>
                  </a:lnTo>
                  <a:lnTo>
                    <a:pt x="400" y="0"/>
                  </a:lnTo>
                  <a:lnTo>
                    <a:pt x="0" y="10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v-LV" noProof="1">
                <a:latin typeface="Times New Roman" panose="02020603050405020304" pitchFamily="18" charset="0"/>
              </a:endParaRPr>
            </a:p>
          </p:txBody>
        </p:sp>
        <p:sp>
          <p:nvSpPr>
            <p:cNvPr id="18" name="Brīvforma 240">
              <a:extLst>
                <a:ext uri="{FF2B5EF4-FFF2-40B4-BE49-F238E27FC236}">
                  <a16:creationId xmlns:a16="http://schemas.microsoft.com/office/drawing/2014/main" id="{C10EA3C2-8648-4848-B2E5-36D27E49C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629525"/>
              <a:ext cx="635000" cy="454025"/>
            </a:xfrm>
            <a:custGeom>
              <a:avLst/>
              <a:gdLst>
                <a:gd name="T0" fmla="*/ 0 w 400"/>
                <a:gd name="T1" fmla="*/ 286 h 286"/>
                <a:gd name="T2" fmla="*/ 400 w 400"/>
                <a:gd name="T3" fmla="*/ 86 h 286"/>
                <a:gd name="T4" fmla="*/ 400 w 400"/>
                <a:gd name="T5" fmla="*/ 0 h 286"/>
                <a:gd name="T6" fmla="*/ 0 w 400"/>
                <a:gd name="T7" fmla="*/ 10 h 286"/>
                <a:gd name="T8" fmla="*/ 0 w 400"/>
                <a:gd name="T9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286"/>
                  </a:moveTo>
                  <a:lnTo>
                    <a:pt x="400" y="86"/>
                  </a:lnTo>
                  <a:lnTo>
                    <a:pt x="400" y="0"/>
                  </a:lnTo>
                  <a:lnTo>
                    <a:pt x="0" y="10"/>
                  </a:lnTo>
                  <a:lnTo>
                    <a:pt x="0" y="28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v-LV" noProof="1">
                <a:latin typeface="Times New Roman" panose="02020603050405020304" pitchFamily="18" charset="0"/>
              </a:endParaRPr>
            </a:p>
          </p:txBody>
        </p:sp>
        <p:sp>
          <p:nvSpPr>
            <p:cNvPr id="19" name="Brīvforma 241">
              <a:extLst>
                <a:ext uri="{FF2B5EF4-FFF2-40B4-BE49-F238E27FC236}">
                  <a16:creationId xmlns:a16="http://schemas.microsoft.com/office/drawing/2014/main" id="{1C30E25D-9D28-4F8F-8B65-A3F9463E03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794625"/>
              <a:ext cx="635000" cy="784225"/>
            </a:xfrm>
            <a:custGeom>
              <a:avLst/>
              <a:gdLst>
                <a:gd name="T0" fmla="*/ 0 w 400"/>
                <a:gd name="T1" fmla="*/ 494 h 494"/>
                <a:gd name="T2" fmla="*/ 400 w 400"/>
                <a:gd name="T3" fmla="*/ 84 h 494"/>
                <a:gd name="T4" fmla="*/ 400 w 400"/>
                <a:gd name="T5" fmla="*/ 0 h 494"/>
                <a:gd name="T6" fmla="*/ 0 w 400"/>
                <a:gd name="T7" fmla="*/ 218 h 494"/>
                <a:gd name="T8" fmla="*/ 0 w 400"/>
                <a:gd name="T9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494"/>
                  </a:moveTo>
                  <a:lnTo>
                    <a:pt x="400" y="84"/>
                  </a:lnTo>
                  <a:lnTo>
                    <a:pt x="400" y="0"/>
                  </a:lnTo>
                  <a:lnTo>
                    <a:pt x="0" y="218"/>
                  </a:lnTo>
                  <a:lnTo>
                    <a:pt x="0" y="49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v-LV" noProof="1">
                <a:latin typeface="Times New Roman" panose="02020603050405020304" pitchFamily="18" charset="0"/>
              </a:endParaRPr>
            </a:p>
          </p:txBody>
        </p:sp>
        <p:sp>
          <p:nvSpPr>
            <p:cNvPr id="20" name="Brīvforma 242">
              <a:extLst>
                <a:ext uri="{FF2B5EF4-FFF2-40B4-BE49-F238E27FC236}">
                  <a16:creationId xmlns:a16="http://schemas.microsoft.com/office/drawing/2014/main" id="{9CD0BB3E-47CB-4919-8FE4-8A31463DA6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794625"/>
              <a:ext cx="635000" cy="784225"/>
            </a:xfrm>
            <a:custGeom>
              <a:avLst/>
              <a:gdLst>
                <a:gd name="T0" fmla="*/ 0 w 400"/>
                <a:gd name="T1" fmla="*/ 494 h 494"/>
                <a:gd name="T2" fmla="*/ 400 w 400"/>
                <a:gd name="T3" fmla="*/ 84 h 494"/>
                <a:gd name="T4" fmla="*/ 400 w 400"/>
                <a:gd name="T5" fmla="*/ 0 h 494"/>
                <a:gd name="T6" fmla="*/ 0 w 400"/>
                <a:gd name="T7" fmla="*/ 218 h 494"/>
                <a:gd name="T8" fmla="*/ 0 w 400"/>
                <a:gd name="T9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494"/>
                  </a:moveTo>
                  <a:lnTo>
                    <a:pt x="400" y="84"/>
                  </a:lnTo>
                  <a:lnTo>
                    <a:pt x="400" y="0"/>
                  </a:lnTo>
                  <a:lnTo>
                    <a:pt x="0" y="218"/>
                  </a:lnTo>
                  <a:lnTo>
                    <a:pt x="0" y="49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v-LV" noProof="1">
                <a:latin typeface="Times New Roman" panose="02020603050405020304" pitchFamily="18" charset="0"/>
              </a:endParaRPr>
            </a:p>
          </p:txBody>
        </p:sp>
        <p:sp>
          <p:nvSpPr>
            <p:cNvPr id="21" name="Brīvforma 244">
              <a:extLst>
                <a:ext uri="{FF2B5EF4-FFF2-40B4-BE49-F238E27FC236}">
                  <a16:creationId xmlns:a16="http://schemas.microsoft.com/office/drawing/2014/main" id="{E4F0C1BC-E911-4408-86C0-79C360CD76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6651625"/>
              <a:ext cx="635000" cy="784225"/>
            </a:xfrm>
            <a:custGeom>
              <a:avLst/>
              <a:gdLst>
                <a:gd name="T0" fmla="*/ 0 w 400"/>
                <a:gd name="T1" fmla="*/ 0 h 494"/>
                <a:gd name="T2" fmla="*/ 0 w 400"/>
                <a:gd name="T3" fmla="*/ 276 h 494"/>
                <a:gd name="T4" fmla="*/ 400 w 400"/>
                <a:gd name="T5" fmla="*/ 494 h 494"/>
                <a:gd name="T6" fmla="*/ 400 w 400"/>
                <a:gd name="T7" fmla="*/ 410 h 494"/>
                <a:gd name="T8" fmla="*/ 0 w 400"/>
                <a:gd name="T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0"/>
                  </a:moveTo>
                  <a:lnTo>
                    <a:pt x="0" y="276"/>
                  </a:lnTo>
                  <a:lnTo>
                    <a:pt x="400" y="494"/>
                  </a:lnTo>
                  <a:lnTo>
                    <a:pt x="400" y="41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v-LV" noProof="1">
                <a:latin typeface="Times New Roman" panose="02020603050405020304" pitchFamily="18" charset="0"/>
              </a:endParaRPr>
            </a:p>
          </p:txBody>
        </p:sp>
        <p:sp>
          <p:nvSpPr>
            <p:cNvPr id="22" name="Brīvforma 246">
              <a:extLst>
                <a:ext uri="{FF2B5EF4-FFF2-40B4-BE49-F238E27FC236}">
                  <a16:creationId xmlns:a16="http://schemas.microsoft.com/office/drawing/2014/main" id="{E633226C-54F9-47A9-99F8-1130EF3BF2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146925"/>
              <a:ext cx="635000" cy="454025"/>
            </a:xfrm>
            <a:custGeom>
              <a:avLst/>
              <a:gdLst>
                <a:gd name="T0" fmla="*/ 0 w 400"/>
                <a:gd name="T1" fmla="*/ 0 h 286"/>
                <a:gd name="T2" fmla="*/ 0 w 400"/>
                <a:gd name="T3" fmla="*/ 276 h 286"/>
                <a:gd name="T4" fmla="*/ 400 w 400"/>
                <a:gd name="T5" fmla="*/ 286 h 286"/>
                <a:gd name="T6" fmla="*/ 400 w 400"/>
                <a:gd name="T7" fmla="*/ 200 h 286"/>
                <a:gd name="T8" fmla="*/ 0 w 400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0"/>
                  </a:moveTo>
                  <a:lnTo>
                    <a:pt x="0" y="276"/>
                  </a:lnTo>
                  <a:lnTo>
                    <a:pt x="400" y="286"/>
                  </a:lnTo>
                  <a:lnTo>
                    <a:pt x="400" y="2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v-LV" noProof="1">
                <a:latin typeface="Times New Roman" panose="02020603050405020304" pitchFamily="18" charset="0"/>
              </a:endParaRPr>
            </a:p>
          </p:txBody>
        </p:sp>
        <p:sp>
          <p:nvSpPr>
            <p:cNvPr id="23" name="Brīvforma 248">
              <a:extLst>
                <a:ext uri="{FF2B5EF4-FFF2-40B4-BE49-F238E27FC236}">
                  <a16:creationId xmlns:a16="http://schemas.microsoft.com/office/drawing/2014/main" id="{6A8C461B-0396-4695-8626-7984A1BF33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629525"/>
              <a:ext cx="635000" cy="454025"/>
            </a:xfrm>
            <a:custGeom>
              <a:avLst/>
              <a:gdLst>
                <a:gd name="T0" fmla="*/ 400 w 400"/>
                <a:gd name="T1" fmla="*/ 0 h 286"/>
                <a:gd name="T2" fmla="*/ 0 w 400"/>
                <a:gd name="T3" fmla="*/ 10 h 286"/>
                <a:gd name="T4" fmla="*/ 0 w 400"/>
                <a:gd name="T5" fmla="*/ 286 h 286"/>
                <a:gd name="T6" fmla="*/ 400 w 400"/>
                <a:gd name="T7" fmla="*/ 86 h 286"/>
                <a:gd name="T8" fmla="*/ 400 w 400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400" y="0"/>
                  </a:moveTo>
                  <a:lnTo>
                    <a:pt x="0" y="10"/>
                  </a:lnTo>
                  <a:lnTo>
                    <a:pt x="0" y="286"/>
                  </a:lnTo>
                  <a:lnTo>
                    <a:pt x="400" y="86"/>
                  </a:lnTo>
                  <a:lnTo>
                    <a:pt x="4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v-LV" noProof="1">
                <a:latin typeface="Times New Roman" panose="02020603050405020304" pitchFamily="18" charset="0"/>
              </a:endParaRPr>
            </a:p>
          </p:txBody>
        </p:sp>
        <p:sp>
          <p:nvSpPr>
            <p:cNvPr id="24" name="Brīvforma 250">
              <a:extLst>
                <a:ext uri="{FF2B5EF4-FFF2-40B4-BE49-F238E27FC236}">
                  <a16:creationId xmlns:a16="http://schemas.microsoft.com/office/drawing/2014/main" id="{E391861B-252E-4FCD-906B-53C72C826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794625"/>
              <a:ext cx="635000" cy="784225"/>
            </a:xfrm>
            <a:custGeom>
              <a:avLst/>
              <a:gdLst>
                <a:gd name="T0" fmla="*/ 400 w 400"/>
                <a:gd name="T1" fmla="*/ 0 h 494"/>
                <a:gd name="T2" fmla="*/ 0 w 400"/>
                <a:gd name="T3" fmla="*/ 218 h 494"/>
                <a:gd name="T4" fmla="*/ 0 w 400"/>
                <a:gd name="T5" fmla="*/ 494 h 494"/>
                <a:gd name="T6" fmla="*/ 400 w 400"/>
                <a:gd name="T7" fmla="*/ 84 h 494"/>
                <a:gd name="T8" fmla="*/ 400 w 400"/>
                <a:gd name="T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400" y="0"/>
                  </a:moveTo>
                  <a:lnTo>
                    <a:pt x="0" y="218"/>
                  </a:lnTo>
                  <a:lnTo>
                    <a:pt x="0" y="494"/>
                  </a:lnTo>
                  <a:lnTo>
                    <a:pt x="400" y="84"/>
                  </a:lnTo>
                  <a:lnTo>
                    <a:pt x="4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v-LV" noProof="1">
                <a:latin typeface="Times New Roman" panose="02020603050405020304" pitchFamily="18" charset="0"/>
              </a:endParaRPr>
            </a:p>
          </p:txBody>
        </p:sp>
        <p:sp>
          <p:nvSpPr>
            <p:cNvPr id="25" name="Taisnstūris 251">
              <a:extLst>
                <a:ext uri="{FF2B5EF4-FFF2-40B4-BE49-F238E27FC236}">
                  <a16:creationId xmlns:a16="http://schemas.microsoft.com/office/drawing/2014/main" id="{EBC94889-2E32-40A1-AB9F-C330BDCB27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863" y="7302500"/>
              <a:ext cx="539750" cy="13335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v-LV" noProof="1">
                <a:latin typeface="Times New Roman" panose="02020603050405020304" pitchFamily="18" charset="0"/>
              </a:endParaRPr>
            </a:p>
          </p:txBody>
        </p:sp>
        <p:sp>
          <p:nvSpPr>
            <p:cNvPr id="26" name="Taisnstūris 252">
              <a:extLst>
                <a:ext uri="{FF2B5EF4-FFF2-40B4-BE49-F238E27FC236}">
                  <a16:creationId xmlns:a16="http://schemas.microsoft.com/office/drawing/2014/main" id="{246EAB2F-D19F-4619-B28C-DB7B091EB3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863" y="7464425"/>
              <a:ext cx="539750" cy="1365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v-LV" noProof="1">
                <a:latin typeface="Times New Roman" panose="02020603050405020304" pitchFamily="18" charset="0"/>
              </a:endParaRPr>
            </a:p>
          </p:txBody>
        </p:sp>
        <p:sp>
          <p:nvSpPr>
            <p:cNvPr id="27" name="Taisnstūris 253">
              <a:extLst>
                <a:ext uri="{FF2B5EF4-FFF2-40B4-BE49-F238E27FC236}">
                  <a16:creationId xmlns:a16="http://schemas.microsoft.com/office/drawing/2014/main" id="{93792820-9C59-4D79-90C3-0B269FB25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863" y="7629525"/>
              <a:ext cx="539750" cy="1365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v-LV" noProof="1">
                <a:latin typeface="Times New Roman" panose="02020603050405020304" pitchFamily="18" charset="0"/>
              </a:endParaRPr>
            </a:p>
          </p:txBody>
        </p:sp>
        <p:sp>
          <p:nvSpPr>
            <p:cNvPr id="28" name="Taisnstūris 254">
              <a:extLst>
                <a:ext uri="{FF2B5EF4-FFF2-40B4-BE49-F238E27FC236}">
                  <a16:creationId xmlns:a16="http://schemas.microsoft.com/office/drawing/2014/main" id="{EB8FC936-F335-4F95-9BAB-56998FAC62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863" y="7794625"/>
              <a:ext cx="539750" cy="1333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v-LV" noProof="1">
                <a:latin typeface="Times New Roman" panose="02020603050405020304" pitchFamily="18" charset="0"/>
              </a:endParaRPr>
            </a:p>
          </p:txBody>
        </p:sp>
        <p:sp>
          <p:nvSpPr>
            <p:cNvPr id="29" name="Brīvforma 255">
              <a:extLst>
                <a:ext uri="{FF2B5EF4-FFF2-40B4-BE49-F238E27FC236}">
                  <a16:creationId xmlns:a16="http://schemas.microsoft.com/office/drawing/2014/main" id="{F42A30C4-2BD0-40FE-8EEB-2E9024B34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119438" y="7026275"/>
              <a:ext cx="311150" cy="409575"/>
            </a:xfrm>
            <a:custGeom>
              <a:avLst/>
              <a:gdLst>
                <a:gd name="T0" fmla="*/ 196 w 196"/>
                <a:gd name="T1" fmla="*/ 258 h 258"/>
                <a:gd name="T2" fmla="*/ 0 w 196"/>
                <a:gd name="T3" fmla="*/ 258 h 258"/>
                <a:gd name="T4" fmla="*/ 0 w 196"/>
                <a:gd name="T5" fmla="*/ 0 h 258"/>
                <a:gd name="T6" fmla="*/ 196 w 196"/>
                <a:gd name="T7" fmla="*/ 25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6" h="258">
                  <a:moveTo>
                    <a:pt x="196" y="258"/>
                  </a:moveTo>
                  <a:lnTo>
                    <a:pt x="0" y="258"/>
                  </a:lnTo>
                  <a:lnTo>
                    <a:pt x="0" y="0"/>
                  </a:lnTo>
                  <a:lnTo>
                    <a:pt x="196" y="2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v-LV" noProof="1">
                <a:latin typeface="Times New Roman" panose="02020603050405020304" pitchFamily="18" charset="0"/>
              </a:endParaRPr>
            </a:p>
          </p:txBody>
        </p:sp>
        <p:sp>
          <p:nvSpPr>
            <p:cNvPr id="30" name="Brīvforma 256">
              <a:extLst>
                <a:ext uri="{FF2B5EF4-FFF2-40B4-BE49-F238E27FC236}">
                  <a16:creationId xmlns:a16="http://schemas.microsoft.com/office/drawing/2014/main" id="{556216EC-5CDF-4B48-B0EB-32E577D38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613" y="7464425"/>
              <a:ext cx="428625" cy="136525"/>
            </a:xfrm>
            <a:custGeom>
              <a:avLst/>
              <a:gdLst>
                <a:gd name="T0" fmla="*/ 270 w 270"/>
                <a:gd name="T1" fmla="*/ 86 h 86"/>
                <a:gd name="T2" fmla="*/ 0 w 270"/>
                <a:gd name="T3" fmla="*/ 86 h 86"/>
                <a:gd name="T4" fmla="*/ 0 w 270"/>
                <a:gd name="T5" fmla="*/ 0 h 86"/>
                <a:gd name="T6" fmla="*/ 204 w 270"/>
                <a:gd name="T7" fmla="*/ 0 h 86"/>
                <a:gd name="T8" fmla="*/ 270 w 270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86">
                  <a:moveTo>
                    <a:pt x="270" y="86"/>
                  </a:moveTo>
                  <a:lnTo>
                    <a:pt x="0" y="86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270" y="8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v-LV" noProof="1">
                <a:latin typeface="Times New Roman" panose="02020603050405020304" pitchFamily="18" charset="0"/>
              </a:endParaRPr>
            </a:p>
          </p:txBody>
        </p:sp>
        <p:sp>
          <p:nvSpPr>
            <p:cNvPr id="31" name="Brīvforma 257">
              <a:extLst>
                <a:ext uri="{FF2B5EF4-FFF2-40B4-BE49-F238E27FC236}">
                  <a16:creationId xmlns:a16="http://schemas.microsoft.com/office/drawing/2014/main" id="{F33CD8B7-9D36-4304-AB9C-C527B9DFD2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119438" y="7794625"/>
              <a:ext cx="311150" cy="409575"/>
            </a:xfrm>
            <a:custGeom>
              <a:avLst/>
              <a:gdLst>
                <a:gd name="T0" fmla="*/ 196 w 196"/>
                <a:gd name="T1" fmla="*/ 0 h 258"/>
                <a:gd name="T2" fmla="*/ 0 w 196"/>
                <a:gd name="T3" fmla="*/ 0 h 258"/>
                <a:gd name="T4" fmla="*/ 0 w 196"/>
                <a:gd name="T5" fmla="*/ 258 h 258"/>
                <a:gd name="T6" fmla="*/ 196 w 196"/>
                <a:gd name="T7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6" h="258">
                  <a:moveTo>
                    <a:pt x="196" y="0"/>
                  </a:moveTo>
                  <a:lnTo>
                    <a:pt x="0" y="0"/>
                  </a:lnTo>
                  <a:lnTo>
                    <a:pt x="0" y="258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v-LV" noProof="1">
                <a:latin typeface="Times New Roman" panose="02020603050405020304" pitchFamily="18" charset="0"/>
              </a:endParaRPr>
            </a:p>
          </p:txBody>
        </p:sp>
        <p:sp>
          <p:nvSpPr>
            <p:cNvPr id="32" name="Brīvforma 258">
              <a:extLst>
                <a:ext uri="{FF2B5EF4-FFF2-40B4-BE49-F238E27FC236}">
                  <a16:creationId xmlns:a16="http://schemas.microsoft.com/office/drawing/2014/main" id="{7104999F-0A62-4ECD-AE95-3F3617105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613" y="7629525"/>
              <a:ext cx="428625" cy="136525"/>
            </a:xfrm>
            <a:custGeom>
              <a:avLst/>
              <a:gdLst>
                <a:gd name="T0" fmla="*/ 270 w 270"/>
                <a:gd name="T1" fmla="*/ 0 h 86"/>
                <a:gd name="T2" fmla="*/ 0 w 270"/>
                <a:gd name="T3" fmla="*/ 0 h 86"/>
                <a:gd name="T4" fmla="*/ 0 w 270"/>
                <a:gd name="T5" fmla="*/ 86 h 86"/>
                <a:gd name="T6" fmla="*/ 204 w 270"/>
                <a:gd name="T7" fmla="*/ 86 h 86"/>
                <a:gd name="T8" fmla="*/ 270 w 270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86">
                  <a:moveTo>
                    <a:pt x="270" y="0"/>
                  </a:moveTo>
                  <a:lnTo>
                    <a:pt x="0" y="0"/>
                  </a:lnTo>
                  <a:lnTo>
                    <a:pt x="0" y="86"/>
                  </a:lnTo>
                  <a:lnTo>
                    <a:pt x="204" y="86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v-LV" noProof="1">
                <a:latin typeface="Times New Roman" panose="02020603050405020304" pitchFamily="18" charset="0"/>
              </a:endParaRPr>
            </a:p>
          </p:txBody>
        </p:sp>
        <p:sp>
          <p:nvSpPr>
            <p:cNvPr id="33" name="Brīvforma 243">
              <a:extLst>
                <a:ext uri="{FF2B5EF4-FFF2-40B4-BE49-F238E27FC236}">
                  <a16:creationId xmlns:a16="http://schemas.microsoft.com/office/drawing/2014/main" id="{9CD0BA89-DB3A-4C6D-915A-89DA0C9C2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6651624"/>
              <a:ext cx="635000" cy="784225"/>
            </a:xfrm>
            <a:custGeom>
              <a:avLst/>
              <a:gdLst>
                <a:gd name="T0" fmla="*/ 0 w 400"/>
                <a:gd name="T1" fmla="*/ 0 h 494"/>
                <a:gd name="T2" fmla="*/ 0 w 400"/>
                <a:gd name="T3" fmla="*/ 276 h 494"/>
                <a:gd name="T4" fmla="*/ 400 w 400"/>
                <a:gd name="T5" fmla="*/ 494 h 494"/>
                <a:gd name="T6" fmla="*/ 400 w 400"/>
                <a:gd name="T7" fmla="*/ 410 h 494"/>
                <a:gd name="T8" fmla="*/ 0 w 400"/>
                <a:gd name="T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0"/>
                  </a:moveTo>
                  <a:lnTo>
                    <a:pt x="0" y="276"/>
                  </a:lnTo>
                  <a:lnTo>
                    <a:pt x="400" y="494"/>
                  </a:lnTo>
                  <a:lnTo>
                    <a:pt x="400" y="4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v-LV" noProof="1">
                <a:latin typeface="Times New Roman" panose="02020603050405020304" pitchFamily="18" charset="0"/>
              </a:endParaRPr>
            </a:p>
          </p:txBody>
        </p:sp>
        <p:sp>
          <p:nvSpPr>
            <p:cNvPr id="34" name="Brīvforma 245">
              <a:extLst>
                <a:ext uri="{FF2B5EF4-FFF2-40B4-BE49-F238E27FC236}">
                  <a16:creationId xmlns:a16="http://schemas.microsoft.com/office/drawing/2014/main" id="{10BDF724-4FCE-4158-B0EE-D2934DC51B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146924"/>
              <a:ext cx="635000" cy="454025"/>
            </a:xfrm>
            <a:custGeom>
              <a:avLst/>
              <a:gdLst>
                <a:gd name="T0" fmla="*/ 0 w 400"/>
                <a:gd name="T1" fmla="*/ 0 h 286"/>
                <a:gd name="T2" fmla="*/ 0 w 400"/>
                <a:gd name="T3" fmla="*/ 276 h 286"/>
                <a:gd name="T4" fmla="*/ 400 w 400"/>
                <a:gd name="T5" fmla="*/ 286 h 286"/>
                <a:gd name="T6" fmla="*/ 400 w 400"/>
                <a:gd name="T7" fmla="*/ 200 h 286"/>
                <a:gd name="T8" fmla="*/ 0 w 400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0"/>
                  </a:moveTo>
                  <a:lnTo>
                    <a:pt x="0" y="276"/>
                  </a:lnTo>
                  <a:lnTo>
                    <a:pt x="400" y="286"/>
                  </a:lnTo>
                  <a:lnTo>
                    <a:pt x="400" y="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v-LV" noProof="1">
                <a:latin typeface="Times New Roman" panose="02020603050405020304" pitchFamily="18" charset="0"/>
              </a:endParaRPr>
            </a:p>
          </p:txBody>
        </p:sp>
        <p:sp>
          <p:nvSpPr>
            <p:cNvPr id="35" name="Brīvforma 247">
              <a:extLst>
                <a:ext uri="{FF2B5EF4-FFF2-40B4-BE49-F238E27FC236}">
                  <a16:creationId xmlns:a16="http://schemas.microsoft.com/office/drawing/2014/main" id="{76BA3CA4-F28F-430F-9335-557E74A6A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629524"/>
              <a:ext cx="635000" cy="454025"/>
            </a:xfrm>
            <a:custGeom>
              <a:avLst/>
              <a:gdLst>
                <a:gd name="T0" fmla="*/ 400 w 400"/>
                <a:gd name="T1" fmla="*/ 0 h 286"/>
                <a:gd name="T2" fmla="*/ 0 w 400"/>
                <a:gd name="T3" fmla="*/ 10 h 286"/>
                <a:gd name="T4" fmla="*/ 0 w 400"/>
                <a:gd name="T5" fmla="*/ 286 h 286"/>
                <a:gd name="T6" fmla="*/ 400 w 400"/>
                <a:gd name="T7" fmla="*/ 86 h 286"/>
                <a:gd name="T8" fmla="*/ 400 w 400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400" y="0"/>
                  </a:moveTo>
                  <a:lnTo>
                    <a:pt x="0" y="10"/>
                  </a:lnTo>
                  <a:lnTo>
                    <a:pt x="0" y="286"/>
                  </a:lnTo>
                  <a:lnTo>
                    <a:pt x="400" y="86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v-LV" noProof="1">
                <a:latin typeface="Times New Roman" panose="02020603050405020304" pitchFamily="18" charset="0"/>
              </a:endParaRPr>
            </a:p>
          </p:txBody>
        </p:sp>
        <p:sp>
          <p:nvSpPr>
            <p:cNvPr id="36" name="Brīvforma 249">
              <a:extLst>
                <a:ext uri="{FF2B5EF4-FFF2-40B4-BE49-F238E27FC236}">
                  <a16:creationId xmlns:a16="http://schemas.microsoft.com/office/drawing/2014/main" id="{9F0E0722-555A-4B86-A516-EAAA8BA2E2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794624"/>
              <a:ext cx="635000" cy="784225"/>
            </a:xfrm>
            <a:custGeom>
              <a:avLst/>
              <a:gdLst>
                <a:gd name="T0" fmla="*/ 400 w 400"/>
                <a:gd name="T1" fmla="*/ 0 h 494"/>
                <a:gd name="T2" fmla="*/ 0 w 400"/>
                <a:gd name="T3" fmla="*/ 218 h 494"/>
                <a:gd name="T4" fmla="*/ 0 w 400"/>
                <a:gd name="T5" fmla="*/ 494 h 494"/>
                <a:gd name="T6" fmla="*/ 400 w 400"/>
                <a:gd name="T7" fmla="*/ 84 h 494"/>
                <a:gd name="T8" fmla="*/ 400 w 400"/>
                <a:gd name="T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400" y="0"/>
                  </a:moveTo>
                  <a:lnTo>
                    <a:pt x="0" y="218"/>
                  </a:lnTo>
                  <a:lnTo>
                    <a:pt x="0" y="494"/>
                  </a:lnTo>
                  <a:lnTo>
                    <a:pt x="400" y="84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v-LV" noProof="1">
                <a:latin typeface="Times New Roman" panose="02020603050405020304" pitchFamily="18" charset="0"/>
              </a:endParaRPr>
            </a:p>
          </p:txBody>
        </p:sp>
      </p:grpSp>
      <p:sp>
        <p:nvSpPr>
          <p:cNvPr id="37" name="Title 1">
            <a:extLst>
              <a:ext uri="{FF2B5EF4-FFF2-40B4-BE49-F238E27FC236}">
                <a16:creationId xmlns:a16="http://schemas.microsoft.com/office/drawing/2014/main" id="{5DFCE7FB-46D3-4AD5-8007-B9093D9251C1}"/>
              </a:ext>
            </a:extLst>
          </p:cNvPr>
          <p:cNvSpPr txBox="1">
            <a:spLocks/>
          </p:cNvSpPr>
          <p:nvPr/>
        </p:nvSpPr>
        <p:spPr>
          <a:xfrm>
            <a:off x="356236" y="2015490"/>
            <a:ext cx="3448050" cy="222885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Rapšu audzētājiem iesakām</a:t>
            </a:r>
            <a:endParaRPr lang="lv-LV" dirty="0"/>
          </a:p>
        </p:txBody>
      </p:sp>
      <p:pic>
        <p:nvPicPr>
          <p:cNvPr id="38" name="Picture 2">
            <a:extLst>
              <a:ext uri="{FF2B5EF4-FFF2-40B4-BE49-F238E27FC236}">
                <a16:creationId xmlns:a16="http://schemas.microsoft.com/office/drawing/2014/main" id="{5BE294AF-07BC-01F4-D852-60A9C13387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829" y="6044151"/>
            <a:ext cx="5388074" cy="649660"/>
          </a:xfrm>
          <a:prstGeom prst="rect">
            <a:avLst/>
          </a:prstGeom>
        </p:spPr>
      </p:pic>
      <p:sp>
        <p:nvSpPr>
          <p:cNvPr id="39" name="Virsraksts 1"/>
          <p:cNvSpPr>
            <a:spLocks noGrp="1"/>
          </p:cNvSpPr>
          <p:nvPr>
            <p:ph type="title"/>
          </p:nvPr>
        </p:nvSpPr>
        <p:spPr>
          <a:xfrm>
            <a:off x="315024" y="192662"/>
            <a:ext cx="6192456" cy="832079"/>
          </a:xfrm>
        </p:spPr>
        <p:txBody>
          <a:bodyPr/>
          <a:lstStyle/>
          <a:p>
            <a:pPr algn="ctr"/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Kopsavilkums II</a:t>
            </a:r>
          </a:p>
        </p:txBody>
      </p:sp>
    </p:spTree>
    <p:extLst>
      <p:ext uri="{BB962C8B-B14F-4D97-AF65-F5344CB8AC3E}">
        <p14:creationId xmlns:p14="http://schemas.microsoft.com/office/powerpoint/2010/main" val="6981140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3537539" y="545627"/>
            <a:ext cx="5590032" cy="1136722"/>
          </a:xfrm>
        </p:spPr>
        <p:txBody>
          <a:bodyPr/>
          <a:lstStyle/>
          <a:p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Paldies par uzmanību!</a:t>
            </a:r>
          </a:p>
        </p:txBody>
      </p:sp>
      <p:pic>
        <p:nvPicPr>
          <p:cNvPr id="3" name="Attēls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897" y="1838045"/>
            <a:ext cx="2648061" cy="3540113"/>
          </a:xfrm>
          <a:prstGeom prst="rect">
            <a:avLst/>
          </a:prstGeom>
        </p:spPr>
      </p:pic>
      <p:pic>
        <p:nvPicPr>
          <p:cNvPr id="4" name="Attēls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935" y="1874893"/>
            <a:ext cx="2642616" cy="3532834"/>
          </a:xfrm>
          <a:prstGeom prst="rect">
            <a:avLst/>
          </a:prstGeom>
        </p:spPr>
      </p:pic>
      <p:pic>
        <p:nvPicPr>
          <p:cNvPr id="5" name="Attēls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230" y="1891247"/>
            <a:ext cx="2652862" cy="3546532"/>
          </a:xfrm>
          <a:prstGeom prst="rect">
            <a:avLst/>
          </a:prstGeom>
        </p:spPr>
      </p:pic>
      <p:pic>
        <p:nvPicPr>
          <p:cNvPr id="13" name="Content Placeholder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39A2D38-6624-4059-B9FC-A642170479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83" y="81277"/>
            <a:ext cx="1017309" cy="1017309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5BE294AF-07BC-01F4-D852-60A9C13387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349" y="5918780"/>
            <a:ext cx="5388074" cy="64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99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/>
          </p:nvPr>
        </p:nvSpPr>
        <p:spPr>
          <a:xfrm>
            <a:off x="551485" y="254526"/>
            <a:ext cx="7886700" cy="1093508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lv-LV" altLang="lv-LV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Kas ir uztvērējaugi?</a:t>
            </a:r>
          </a:p>
        </p:txBody>
      </p:sp>
      <p:sp>
        <p:nvSpPr>
          <p:cNvPr id="66563" name="Rectangle 3"/>
          <p:cNvSpPr>
            <a:spLocks noGrp="1"/>
          </p:cNvSpPr>
          <p:nvPr>
            <p:ph idx="1"/>
          </p:nvPr>
        </p:nvSpPr>
        <p:spPr>
          <a:xfrm>
            <a:off x="601674" y="1854377"/>
            <a:ext cx="8655448" cy="4027949"/>
          </a:xfrm>
        </p:spPr>
        <p:txBody>
          <a:bodyPr rtlCol="0">
            <a:normAutofit fontScale="85000" lnSpcReduction="20000"/>
          </a:bodyPr>
          <a:lstStyle/>
          <a:p>
            <a:pPr>
              <a:buNone/>
              <a:defRPr/>
            </a:pPr>
            <a:r>
              <a:rPr lang="lv-LV" altLang="lv-LV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Uztvērējaugi (starpkultūras, </a:t>
            </a:r>
            <a:r>
              <a:rPr lang="lv-LV" altLang="lv-LV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sedzējaugi</a:t>
            </a:r>
            <a:r>
              <a:rPr lang="lv-LV" altLang="lv-LV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None/>
              <a:defRPr/>
            </a:pPr>
            <a:r>
              <a:rPr lang="lv-LV" altLang="lv-LV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lv-LV" altLang="lv-LV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catch</a:t>
            </a:r>
            <a:r>
              <a:rPr lang="lv-LV" altLang="lv-LV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altLang="lv-LV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crops</a:t>
            </a:r>
            <a:r>
              <a:rPr lang="lv-LV" altLang="lv-LV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v-LV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intermediate</a:t>
            </a:r>
            <a:r>
              <a:rPr lang="lv-LV" altLang="lv-LV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lv-LV" alt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 augi, kuri ir </a:t>
            </a:r>
          </a:p>
          <a:p>
            <a:pPr>
              <a:buNone/>
              <a:defRPr/>
            </a:pPr>
            <a:endParaRPr lang="lv-LV" altLang="lv-LV" sz="3600" dirty="0">
              <a:latin typeface="Times New Roman" panose="02020603050405020304" pitchFamily="18" charset="0"/>
            </a:endParaRPr>
          </a:p>
          <a:p>
            <a:pPr>
              <a:buNone/>
              <a:defRPr/>
            </a:pPr>
            <a:r>
              <a:rPr lang="lv-LV" altLang="lv-LV" sz="3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izkliedēti pirms pamatkultūras novākšanas vai </a:t>
            </a:r>
          </a:p>
          <a:p>
            <a:pPr>
              <a:buNone/>
              <a:defRPr/>
            </a:pPr>
            <a:r>
              <a:rPr lang="lv-LV" altLang="lv-LV" sz="3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sēti pēc pamatkultūras novākšanas,</a:t>
            </a:r>
            <a:r>
              <a:rPr lang="lv-LV" alt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  <a:defRPr/>
            </a:pPr>
            <a:endParaRPr lang="lv-LV" altLang="lv-LV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  <a:defRPr/>
            </a:pPr>
            <a:r>
              <a:rPr lang="lv-LV" altLang="lv-LV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turpina augt un uzņemt barības vielas </a:t>
            </a:r>
          </a:p>
          <a:p>
            <a:pPr>
              <a:buNone/>
              <a:defRPr/>
            </a:pPr>
            <a:r>
              <a:rPr lang="lv-LV" alt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pēc tam, kad galvenā kultūra, parasti graudaugi, ir nokulti </a:t>
            </a:r>
          </a:p>
          <a:p>
            <a:pPr>
              <a:buNone/>
              <a:defRPr/>
            </a:pPr>
            <a:r>
              <a:rPr lang="lv-LV" altLang="lv-LV" dirty="0">
                <a:latin typeface="Times New Roman" panose="02020603050405020304" pitchFamily="18" charset="0"/>
              </a:rPr>
              <a:t>     </a:t>
            </a:r>
            <a:endParaRPr lang="lv-LV" altLang="lv-LV" dirty="0"/>
          </a:p>
        </p:txBody>
      </p:sp>
      <p:pic>
        <p:nvPicPr>
          <p:cNvPr id="6149" name="Attēls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504" y="3676453"/>
            <a:ext cx="2075951" cy="277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Attēls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926523" y="920496"/>
            <a:ext cx="2836588" cy="212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39A2D38-6624-4059-B9FC-A642170479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2" y="114731"/>
            <a:ext cx="1017309" cy="1017309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BE294AF-07BC-01F4-D852-60A9C13387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663" y="6103252"/>
            <a:ext cx="5388074" cy="64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73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title"/>
          </p:nvPr>
        </p:nvSpPr>
        <p:spPr>
          <a:xfrm>
            <a:off x="810609" y="0"/>
            <a:ext cx="10515600" cy="1325563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lv-LV" altLang="lv-LV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Kādas ir prasības pret uztvērējaugiem?</a:t>
            </a:r>
          </a:p>
        </p:txBody>
      </p:sp>
      <p:pic>
        <p:nvPicPr>
          <p:cNvPr id="8197" name="Attēls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939" y="1647629"/>
            <a:ext cx="3278187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/>
          </p:cNvSpPr>
          <p:nvPr/>
        </p:nvSpPr>
        <p:spPr>
          <a:xfrm>
            <a:off x="1535879" y="3389863"/>
            <a:ext cx="6447933" cy="1865322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v-LV" altLang="lv-LV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tiem pēc iespējas agrāk un </a:t>
            </a:r>
          </a:p>
          <a:p>
            <a:pPr marL="0" indent="0" algn="ctr">
              <a:buNone/>
            </a:pPr>
            <a:r>
              <a:rPr lang="lv-LV" altLang="lv-LV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vienmērīgi jānoklāj platības </a:t>
            </a:r>
          </a:p>
          <a:p>
            <a:pPr marL="0" indent="0" algn="ctr">
              <a:buNone/>
            </a:pPr>
            <a:r>
              <a:rPr lang="lv-LV" alt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pēc graudaugu novākšanas</a:t>
            </a:r>
            <a:endParaRPr lang="lv-LV" altLang="lv-LV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/>
          <p:cNvSpPr txBox="1">
            <a:spLocks/>
          </p:cNvSpPr>
          <p:nvPr/>
        </p:nvSpPr>
        <p:spPr>
          <a:xfrm>
            <a:off x="567180" y="1659086"/>
            <a:ext cx="6447933" cy="1319786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v-LV" alt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jāizvēlas uztvērējaugi, kuri </a:t>
            </a:r>
          </a:p>
          <a:p>
            <a:pPr marL="0" indent="0" algn="ctr">
              <a:buNone/>
            </a:pPr>
            <a:r>
              <a:rPr lang="lv-LV" altLang="lv-LV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spēcīgi attīstās un aug rudenī</a:t>
            </a:r>
          </a:p>
          <a:p>
            <a:pPr>
              <a:buFont typeface="Arial" panose="020B0604020202020204" pitchFamily="34" charset="0"/>
              <a:buNone/>
            </a:pPr>
            <a:endParaRPr lang="lv-LV" altLang="lv-LV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39A2D38-6624-4059-B9FC-A642170479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66" y="137033"/>
            <a:ext cx="1017309" cy="1017309"/>
          </a:xfr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5BE294AF-07BC-01F4-D852-60A9C13387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108" y="6107979"/>
            <a:ext cx="5388074" cy="64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DFCE7FB-46D3-4AD5-8007-B9093D925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8837" y="0"/>
            <a:ext cx="10515600" cy="968829"/>
          </a:xfrm>
        </p:spPr>
        <p:txBody>
          <a:bodyPr>
            <a:normAutofit/>
          </a:bodyPr>
          <a:lstStyle/>
          <a:p>
            <a:pPr algn="ctr"/>
            <a:r>
              <a:rPr lang="lv-LV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Uztvērējaugu </a:t>
            </a:r>
            <a:r>
              <a:rPr lang="lv-LV" altLang="en-US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pozitīvā</a:t>
            </a:r>
            <a:r>
              <a:rPr lang="lv-LV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ietekme</a:t>
            </a:r>
            <a:endParaRPr lang="en-GB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atura vietturis 6"/>
          <p:cNvSpPr txBox="1">
            <a:spLocks/>
          </p:cNvSpPr>
          <p:nvPr/>
        </p:nvSpPr>
        <p:spPr>
          <a:xfrm>
            <a:off x="1307506" y="982205"/>
            <a:ext cx="4179425" cy="1020006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v-LV" altLang="en-US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Kavē barības vielu izskalošanos no augsnes</a:t>
            </a:r>
            <a:endParaRPr lang="lv-LV" dirty="0"/>
          </a:p>
        </p:txBody>
      </p:sp>
      <p:pic>
        <p:nvPicPr>
          <p:cNvPr id="19" name="Picture 2" descr="https://saimnieks.lv/public/upload/A9R11nuqso_1fezjmw_37s_16091649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439" y="1937566"/>
            <a:ext cx="2700938" cy="1799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Satura vietturis 6"/>
          <p:cNvSpPr txBox="1">
            <a:spLocks/>
          </p:cNvSpPr>
          <p:nvPr/>
        </p:nvSpPr>
        <p:spPr>
          <a:xfrm>
            <a:off x="6870899" y="966828"/>
            <a:ext cx="3972393" cy="897587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v-LV" altLang="en-US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Palielina organiskā oglekļa saturu augsnē</a:t>
            </a:r>
            <a:endParaRPr lang="lv-LV" dirty="0"/>
          </a:p>
        </p:txBody>
      </p:sp>
      <p:pic>
        <p:nvPicPr>
          <p:cNvPr id="9" name="Attēls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338" y="2163509"/>
            <a:ext cx="3113411" cy="17911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Satura vietturis 6"/>
          <p:cNvSpPr txBox="1">
            <a:spLocks/>
          </p:cNvSpPr>
          <p:nvPr/>
        </p:nvSpPr>
        <p:spPr>
          <a:xfrm>
            <a:off x="3718989" y="4722708"/>
            <a:ext cx="4171599" cy="629956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lv-LV" altLang="en-US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Samazina augsnes eroziju</a:t>
            </a:r>
          </a:p>
        </p:txBody>
      </p:sp>
      <p:pic>
        <p:nvPicPr>
          <p:cNvPr id="12" name="Attēls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3773" y="2072285"/>
            <a:ext cx="2647950" cy="2520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Satura vietturis 6"/>
          <p:cNvSpPr txBox="1">
            <a:spLocks/>
          </p:cNvSpPr>
          <p:nvPr/>
        </p:nvSpPr>
        <p:spPr>
          <a:xfrm>
            <a:off x="468823" y="5691380"/>
            <a:ext cx="4159161" cy="897587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v-LV" altLang="en-US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Uzlabo slāpekļa pārnesi uz nākamo kultūru</a:t>
            </a:r>
            <a:endParaRPr lang="lv-LV" dirty="0"/>
          </a:p>
        </p:txBody>
      </p:sp>
      <p:pic>
        <p:nvPicPr>
          <p:cNvPr id="14" name="Picture 8" descr="man and woman in a radish field looking at a tillage radis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68" y="3548743"/>
            <a:ext cx="1460273" cy="1994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4" descr="Nezāles — Vikipēdija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039" y="3601619"/>
            <a:ext cx="2730726" cy="18204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Satura vietturis 6"/>
          <p:cNvSpPr txBox="1">
            <a:spLocks/>
          </p:cNvSpPr>
          <p:nvPr/>
        </p:nvSpPr>
        <p:spPr>
          <a:xfrm>
            <a:off x="6907611" y="5592008"/>
            <a:ext cx="4914275" cy="897587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v-LV" altLang="en-US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Piedalās nezāļu, kaitēkļu un slimību kontrolē</a:t>
            </a:r>
            <a:endParaRPr lang="lv-LV" dirty="0"/>
          </a:p>
        </p:txBody>
      </p:sp>
      <p:pic>
        <p:nvPicPr>
          <p:cNvPr id="17" name="Content Placeholder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39A2D38-6624-4059-B9FC-A642170479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17" y="150733"/>
            <a:ext cx="959005" cy="959005"/>
          </a:xfrm>
          <a:prstGeom prst="rect">
            <a:avLst/>
          </a:prstGeom>
        </p:spPr>
      </p:pic>
      <p:sp>
        <p:nvSpPr>
          <p:cNvPr id="2" name="AutoShape 2" descr="https://resources.cdn.uzdevumi.lv/22fc8eb2-ff32-45f9-8771-c2039f8d4a62/YCUZD2209194323att92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sp>
        <p:nvSpPr>
          <p:cNvPr id="3" name="AutoShape 4" descr="https://resources.cdn.uzdevumi.lv/22fc8eb2-ff32-45f9-8771-c2039f8d4a62/YCUZD2209194323att92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sp>
        <p:nvSpPr>
          <p:cNvPr id="4" name="AutoShape 6" descr="https://resources.cdn.uzdevumi.lv/22fc8eb2-ff32-45f9-8771-c2039f8d4a62/YCUZD2209194323att92.svg"/>
          <p:cNvSpPr>
            <a:spLocks noChangeAspect="1" noChangeArrowheads="1"/>
          </p:cNvSpPr>
          <p:nvPr/>
        </p:nvSpPr>
        <p:spPr bwMode="auto">
          <a:xfrm>
            <a:off x="460375" y="160337"/>
            <a:ext cx="2215918" cy="221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8427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10" grpId="0" animBg="1"/>
      <p:bldP spid="13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495425" y="203200"/>
            <a:ext cx="10515600" cy="835025"/>
          </a:xfrm>
        </p:spPr>
        <p:txBody>
          <a:bodyPr/>
          <a:lstStyle/>
          <a:p>
            <a:pPr algn="ctr"/>
            <a:r>
              <a:rPr lang="lv-LV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Uztvērējaugu audzēšanas</a:t>
            </a:r>
            <a:r>
              <a:rPr lang="lv-LV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mīnusi</a:t>
            </a:r>
            <a:endParaRPr lang="lv-LV" dirty="0">
              <a:solidFill>
                <a:srgbClr val="FF0000"/>
              </a:solidFill>
            </a:endParaRPr>
          </a:p>
        </p:txBody>
      </p:sp>
      <p:pic>
        <p:nvPicPr>
          <p:cNvPr id="4" name="Content Placeholder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39A2D38-6624-4059-B9FC-A64217047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34" y="170487"/>
            <a:ext cx="1017309" cy="1017309"/>
          </a:xfrm>
          <a:prstGeom prst="rect">
            <a:avLst/>
          </a:prstGeom>
        </p:spPr>
      </p:pic>
      <p:sp>
        <p:nvSpPr>
          <p:cNvPr id="5" name="Satura vietturis 2"/>
          <p:cNvSpPr txBox="1">
            <a:spLocks/>
          </p:cNvSpPr>
          <p:nvPr/>
        </p:nvSpPr>
        <p:spPr>
          <a:xfrm>
            <a:off x="6343649" y="4464050"/>
            <a:ext cx="4237653" cy="993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Pagarina slimībām un kaitēkļiem labvēlīgu vidi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lv-LV" dirty="0"/>
          </a:p>
        </p:txBody>
      </p:sp>
      <p:sp>
        <p:nvSpPr>
          <p:cNvPr id="6" name="Satura vietturis 2"/>
          <p:cNvSpPr txBox="1">
            <a:spLocks/>
          </p:cNvSpPr>
          <p:nvPr/>
        </p:nvSpPr>
        <p:spPr>
          <a:xfrm>
            <a:off x="6296024" y="2559049"/>
            <a:ext cx="4237653" cy="15081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Daži augi pārziemo un sagādā problēmas </a:t>
            </a:r>
            <a:r>
              <a:rPr lang="lv-LV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pēckultūrai</a:t>
            </a: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tiešajā sējā grūti ierobežojami</a:t>
            </a:r>
            <a:r>
              <a:rPr lang="lv-LV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v-LV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lv-LV" dirty="0"/>
          </a:p>
        </p:txBody>
      </p:sp>
      <p:sp>
        <p:nvSpPr>
          <p:cNvPr id="7" name="Satura vietturis 2"/>
          <p:cNvSpPr txBox="1">
            <a:spLocks/>
          </p:cNvSpPr>
          <p:nvPr/>
        </p:nvSpPr>
        <p:spPr>
          <a:xfrm>
            <a:off x="3667124" y="1425575"/>
            <a:ext cx="4237653" cy="8699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Pēc iespējas agrāks sējas laiks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lv-LV" dirty="0"/>
          </a:p>
        </p:txBody>
      </p:sp>
      <p:sp>
        <p:nvSpPr>
          <p:cNvPr id="8" name="Satura vietturis 2"/>
          <p:cNvSpPr txBox="1">
            <a:spLocks/>
          </p:cNvSpPr>
          <p:nvPr/>
        </p:nvSpPr>
        <p:spPr>
          <a:xfrm>
            <a:off x="1381124" y="4445000"/>
            <a:ext cx="4237653" cy="9747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Airene kā miltrasas avots </a:t>
            </a:r>
            <a:r>
              <a:rPr lang="lv-LV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pēckultūrā</a:t>
            </a:r>
            <a:endParaRPr lang="lv-LV" dirty="0"/>
          </a:p>
          <a:p>
            <a:pPr marL="0" indent="0" algn="ctr">
              <a:buFont typeface="Arial" panose="020B0604020202020204" pitchFamily="34" charset="0"/>
              <a:buNone/>
            </a:pPr>
            <a:endParaRPr lang="lv-LV" dirty="0"/>
          </a:p>
        </p:txBody>
      </p:sp>
      <p:sp>
        <p:nvSpPr>
          <p:cNvPr id="9" name="Satura vietturis 2"/>
          <p:cNvSpPr txBox="1">
            <a:spLocks/>
          </p:cNvSpPr>
          <p:nvPr/>
        </p:nvSpPr>
        <p:spPr>
          <a:xfrm>
            <a:off x="1447799" y="2667000"/>
            <a:ext cx="4237653" cy="14287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v-LV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Jānodrošina optimāla sējuma biezība – brīvā telpā aug nezāles</a:t>
            </a:r>
            <a:endParaRPr lang="lv-LV" dirty="0"/>
          </a:p>
          <a:p>
            <a:pPr marL="0" indent="0" algn="ctr">
              <a:buFont typeface="Arial" panose="020B0604020202020204" pitchFamily="34" charset="0"/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4541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146" y="434644"/>
            <a:ext cx="10388182" cy="959441"/>
          </a:xfrm>
        </p:spPr>
        <p:txBody>
          <a:bodyPr>
            <a:noAutofit/>
          </a:bodyPr>
          <a:lstStyle/>
          <a:p>
            <a:pPr algn="ctr"/>
            <a:r>
              <a:rPr lang="lv-LV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Spēju </a:t>
            </a:r>
            <a:r>
              <a:rPr lang="lv-LV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piesaistīt</a:t>
            </a:r>
            <a:r>
              <a:rPr lang="lv-LV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slāpekli</a:t>
            </a:r>
            <a:r>
              <a:rPr lang="lv-LV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nosaka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276" y="1470181"/>
            <a:ext cx="7390150" cy="2208681"/>
          </a:xfrm>
          <a:ln w="28575"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lv-LV" sz="8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uztvērējauga</a:t>
            </a:r>
            <a:r>
              <a:rPr lang="lv-LV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suga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99709" y="4092187"/>
            <a:ext cx="4766967" cy="1499146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v-LV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sējas laiks             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(ietekmē pamatkultūras novākšanas termiņi)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762246" y="5281279"/>
            <a:ext cx="4482154" cy="1409075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v-LV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pieejamā N daudzums augsnē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587270" y="3940703"/>
            <a:ext cx="5206678" cy="1059435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v-LV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reģiona klimatiskie apstākļi</a:t>
            </a:r>
            <a:endParaRPr lang="lv-LV" b="1" dirty="0"/>
          </a:p>
        </p:txBody>
      </p:sp>
      <p:pic>
        <p:nvPicPr>
          <p:cNvPr id="8" name="Content Placeholder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39A2D38-6624-4059-B9FC-A64217047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78" y="148185"/>
            <a:ext cx="1017309" cy="101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33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146" y="434644"/>
            <a:ext cx="10388182" cy="959441"/>
          </a:xfrm>
        </p:spPr>
        <p:txBody>
          <a:bodyPr>
            <a:noAutofit/>
          </a:bodyPr>
          <a:lstStyle/>
          <a:p>
            <a:pPr algn="ctr"/>
            <a:r>
              <a:rPr lang="lv-LV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Spēju </a:t>
            </a:r>
            <a:r>
              <a:rPr lang="lv-LV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piesaistīt slāpekli </a:t>
            </a:r>
            <a:r>
              <a:rPr lang="lv-LV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nosaka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1323" y="1678513"/>
            <a:ext cx="4631959" cy="784615"/>
          </a:xfrm>
          <a:ln w="28575"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lv-LV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uztvērējauga</a:t>
            </a:r>
            <a:r>
              <a:rPr lang="lv-LV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suga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9453" y="3477590"/>
            <a:ext cx="4766967" cy="2173702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v-LV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sējas laiks</a:t>
            </a:r>
            <a:r>
              <a:rPr lang="lv-LV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(ietekmē pamatkultūras novākšanas termiņi)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685518" y="4167265"/>
            <a:ext cx="4482154" cy="1409075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v-LV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pieejamā N daudzums augsnē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525626" y="2433273"/>
            <a:ext cx="5206678" cy="1059435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v-LV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reģiona klimatiskie apstākļi</a:t>
            </a:r>
            <a:endParaRPr lang="lv-LV" b="1" dirty="0"/>
          </a:p>
        </p:txBody>
      </p:sp>
      <p:pic>
        <p:nvPicPr>
          <p:cNvPr id="8" name="Content Placeholder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39A2D38-6624-4059-B9FC-A64217047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34" y="125883"/>
            <a:ext cx="1017309" cy="101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580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146" y="434644"/>
            <a:ext cx="10388182" cy="959441"/>
          </a:xfrm>
        </p:spPr>
        <p:txBody>
          <a:bodyPr>
            <a:noAutofit/>
          </a:bodyPr>
          <a:lstStyle/>
          <a:p>
            <a:pPr algn="ctr"/>
            <a:r>
              <a:rPr lang="lv-LV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Spēju </a:t>
            </a:r>
            <a:r>
              <a:rPr lang="lv-LV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piesaistīt slāpekli </a:t>
            </a:r>
            <a:r>
              <a:rPr lang="lv-LV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nosaka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784" y="2348329"/>
            <a:ext cx="4631959" cy="784615"/>
          </a:xfrm>
          <a:ln w="28575"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lv-LV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uztvērējauga</a:t>
            </a:r>
            <a:r>
              <a:rPr lang="lv-LV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suga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5269" y="4570495"/>
            <a:ext cx="4766967" cy="1499146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v-LV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sējas laiks             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(ietekmē pamatkultūras novākšanas termiņi)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95773" y="5096656"/>
            <a:ext cx="4482154" cy="1409075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v-LV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pieejamā N daudzums augsnē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591331" y="1514007"/>
            <a:ext cx="6190937" cy="3327816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v-LV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reģiona klimatiskie apstākļi</a:t>
            </a:r>
            <a:endParaRPr lang="lv-LV" sz="7200" b="1" dirty="0">
              <a:solidFill>
                <a:srgbClr val="0070C0"/>
              </a:solidFill>
            </a:endParaRPr>
          </a:p>
        </p:txBody>
      </p:sp>
      <p:pic>
        <p:nvPicPr>
          <p:cNvPr id="8" name="Content Placeholder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39A2D38-6624-4059-B9FC-A64217047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19" y="125883"/>
            <a:ext cx="1017309" cy="101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846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3777</TotalTime>
  <Words>923</Words>
  <Application>Microsoft Office PowerPoint</Application>
  <PresentationFormat>Widescreen</PresentationFormat>
  <Paragraphs>243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Wingdings</vt:lpstr>
      <vt:lpstr>Office dizains</vt:lpstr>
      <vt:lpstr>Klimata, kultūraugu audzēšanas vietas un sējas laika ietekme uz uztvērējaugu maisījumu produktivitāti</vt:lpstr>
      <vt:lpstr>Saturs </vt:lpstr>
      <vt:lpstr>Kas ir uztvērējaugi?</vt:lpstr>
      <vt:lpstr>Kādas ir prasības pret uztvērējaugiem?</vt:lpstr>
      <vt:lpstr>Uztvērējaugu pozitīvā ietekme</vt:lpstr>
      <vt:lpstr>Uztvērējaugu audzēšanas mīnusi</vt:lpstr>
      <vt:lpstr>Spēju piesaistīt slāpekli nosaka</vt:lpstr>
      <vt:lpstr>Spēju piesaistīt slāpekli nosaka</vt:lpstr>
      <vt:lpstr>Spēju piesaistīt slāpekli nosaka</vt:lpstr>
      <vt:lpstr>Spēju piesaistīt slāpekli nosaka</vt:lpstr>
      <vt:lpstr>Uztvērējaugi</vt:lpstr>
      <vt:lpstr>Uztvērējaugu maisījumi</vt:lpstr>
      <vt:lpstr>Uztvērējaugu maisījumi</vt:lpstr>
      <vt:lpstr>Izmēģinājuma metodika I Augsnes raksturojums</vt:lpstr>
      <vt:lpstr>Izmēģinājuma metodika II Pamatkultūraugs</vt:lpstr>
      <vt:lpstr>Izmēģinājuma metodika III Uztvērējaugu audzēšana</vt:lpstr>
      <vt:lpstr>Nokrišņu daudzums augustā - oktobrī, mm</vt:lpstr>
      <vt:lpstr>Aktīvo temperatūru summa, augusts-oktobris (vid. dienn. temp. virs 10°C) </vt:lpstr>
      <vt:lpstr>HTK (hidrotermiskais koeficients)</vt:lpstr>
      <vt:lpstr>Virszemes zaļmasas, t ha-1</vt:lpstr>
      <vt:lpstr>Sausnas saturs biomasā, %</vt:lpstr>
      <vt:lpstr>Augu sausnas raža, vidēji 2019.-2021., t ha-1</vt:lpstr>
      <vt:lpstr>Augos saistītais slāpeklis, vid. 2019.-2021., kg ha-1</vt:lpstr>
      <vt:lpstr>Izmēģinājuma metodika IV Miežu audzēšana</vt:lpstr>
      <vt:lpstr>Pēckultūras – vasaras miežu raža, t ha-1, SPC, 2020.-2021.</vt:lpstr>
      <vt:lpstr>Kopsavilkums I</vt:lpstr>
      <vt:lpstr>Kopsavilkums II</vt:lpstr>
      <vt:lpstr>Paldies par uzmanību!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Solveiga Maļecka</dc:creator>
  <cp:lastModifiedBy>Maija Sirvide</cp:lastModifiedBy>
  <cp:revision>221</cp:revision>
  <cp:lastPrinted>2023-01-24T11:45:24Z</cp:lastPrinted>
  <dcterms:created xsi:type="dcterms:W3CDTF">2022-02-23T07:43:10Z</dcterms:created>
  <dcterms:modified xsi:type="dcterms:W3CDTF">2023-01-25T09:16:07Z</dcterms:modified>
</cp:coreProperties>
</file>