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58" r:id="rId5"/>
    <p:sldId id="261" r:id="rId6"/>
    <p:sldId id="263" r:id="rId7"/>
    <p:sldId id="259" r:id="rId8"/>
    <p:sldId id="264" r:id="rId9"/>
    <p:sldId id="265" r:id="rId10"/>
    <p:sldId id="266" r:id="rId11"/>
    <p:sldId id="267" r:id="rId12"/>
    <p:sldId id="268" r:id="rId13"/>
    <p:sldId id="271" r:id="rId14"/>
    <p:sldId id="270" r:id="rId15"/>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CCCC00"/>
    <a:srgbClr val="FFFF99"/>
    <a:srgbClr val="99FF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5C1005-3DD6-471C-8304-07A8FD668C26}" v="7" dt="2023-01-23T12:49:46.486"/>
    <p1510:client id="{9F6807C5-B23C-4061-8120-43AA85E5EA02}" v="3" dt="2023-01-23T12:55:43.4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13EAB-41CD-475B-A942-FB1082DB7F25}"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lv-LV"/>
        </a:p>
      </dgm:t>
    </dgm:pt>
    <dgm:pt modelId="{012443AB-1517-4D2E-A80C-6194858AD9DB}">
      <dgm:prSet phldrT="[Text]"/>
      <dgm:spPr/>
      <dgm:t>
        <a:bodyPr/>
        <a:lstStyle/>
        <a:p>
          <a:r>
            <a:rPr lang="lv-LV" dirty="0"/>
            <a:t>VEIDS</a:t>
          </a:r>
        </a:p>
      </dgm:t>
    </dgm:pt>
    <dgm:pt modelId="{C471D18A-0B75-4CB3-AF75-657C275622BF}" type="parTrans" cxnId="{AF9F9BEC-D8B4-4B5B-93E6-995D904896D9}">
      <dgm:prSet/>
      <dgm:spPr/>
      <dgm:t>
        <a:bodyPr/>
        <a:lstStyle/>
        <a:p>
          <a:endParaRPr lang="lv-LV"/>
        </a:p>
      </dgm:t>
    </dgm:pt>
    <dgm:pt modelId="{EF9773A2-043B-4F3A-A80E-4CE7463B93CC}" type="sibTrans" cxnId="{AF9F9BEC-D8B4-4B5B-93E6-995D904896D9}">
      <dgm:prSet/>
      <dgm:spPr/>
      <dgm:t>
        <a:bodyPr/>
        <a:lstStyle/>
        <a:p>
          <a:endParaRPr lang="lv-LV"/>
        </a:p>
      </dgm:t>
    </dgm:pt>
    <dgm:pt modelId="{67B333C7-5E3A-4CAB-B9A9-BD069894BB07}">
      <dgm:prSet phldrT="[Text]"/>
      <dgm:spPr/>
      <dgm:t>
        <a:bodyPr/>
        <a:lstStyle/>
        <a:p>
          <a:r>
            <a:rPr lang="lv-LV" dirty="0"/>
            <a:t>Bez apvēršanas</a:t>
          </a:r>
        </a:p>
      </dgm:t>
    </dgm:pt>
    <dgm:pt modelId="{B50C2D58-45B5-4917-B4EF-779D521323D6}" type="parTrans" cxnId="{71EA9E50-C960-4261-A15E-4781D2CCA4E1}">
      <dgm:prSet/>
      <dgm:spPr/>
      <dgm:t>
        <a:bodyPr/>
        <a:lstStyle/>
        <a:p>
          <a:endParaRPr lang="lv-LV"/>
        </a:p>
      </dgm:t>
    </dgm:pt>
    <dgm:pt modelId="{84273FD0-BF48-4FF8-8F19-10164F43143C}" type="sibTrans" cxnId="{71EA9E50-C960-4261-A15E-4781D2CCA4E1}">
      <dgm:prSet/>
      <dgm:spPr/>
      <dgm:t>
        <a:bodyPr/>
        <a:lstStyle/>
        <a:p>
          <a:endParaRPr lang="lv-LV"/>
        </a:p>
      </dgm:t>
    </dgm:pt>
    <dgm:pt modelId="{E54ADB3E-EAE5-4B29-A036-49A7365531B6}">
      <dgm:prSet phldrT="[Text]"/>
      <dgm:spPr/>
      <dgm:t>
        <a:bodyPr/>
        <a:lstStyle/>
        <a:p>
          <a:r>
            <a:rPr lang="lv-LV" dirty="0"/>
            <a:t>Vienlaidus</a:t>
          </a:r>
        </a:p>
        <a:p>
          <a:r>
            <a:rPr lang="lv-LV" dirty="0"/>
            <a:t>(dziļi,sekli)</a:t>
          </a:r>
        </a:p>
      </dgm:t>
    </dgm:pt>
    <dgm:pt modelId="{0F963F11-1755-48C7-8C24-F965FD253FE6}" type="parTrans" cxnId="{977C464C-C622-422C-9196-E79613108C30}">
      <dgm:prSet/>
      <dgm:spPr/>
      <dgm:t>
        <a:bodyPr/>
        <a:lstStyle/>
        <a:p>
          <a:endParaRPr lang="lv-LV"/>
        </a:p>
      </dgm:t>
    </dgm:pt>
    <dgm:pt modelId="{4F313BA6-8D5C-4012-942E-5218F3227A5D}" type="sibTrans" cxnId="{977C464C-C622-422C-9196-E79613108C30}">
      <dgm:prSet/>
      <dgm:spPr/>
      <dgm:t>
        <a:bodyPr/>
        <a:lstStyle/>
        <a:p>
          <a:endParaRPr lang="lv-LV"/>
        </a:p>
      </dgm:t>
    </dgm:pt>
    <dgm:pt modelId="{B7783D77-B69B-47A2-8BD8-A58F499AD8A2}">
      <dgm:prSet phldrT="[Text]"/>
      <dgm:spPr/>
      <dgm:t>
        <a:bodyPr/>
        <a:lstStyle/>
        <a:p>
          <a:r>
            <a:rPr lang="lv-LV" dirty="0"/>
            <a:t>Tiešā sēja (no-till)</a:t>
          </a:r>
        </a:p>
      </dgm:t>
    </dgm:pt>
    <dgm:pt modelId="{D05A23A1-972F-4DAA-958A-EDE15AC57A94}" type="parTrans" cxnId="{83882705-17E9-4379-AFAC-3D93B65461A3}">
      <dgm:prSet/>
      <dgm:spPr/>
      <dgm:t>
        <a:bodyPr/>
        <a:lstStyle/>
        <a:p>
          <a:endParaRPr lang="lv-LV"/>
        </a:p>
      </dgm:t>
    </dgm:pt>
    <dgm:pt modelId="{2BC8576D-CAF8-4846-ACD1-0E57199CCC9A}" type="sibTrans" cxnId="{83882705-17E9-4379-AFAC-3D93B65461A3}">
      <dgm:prSet/>
      <dgm:spPr/>
      <dgm:t>
        <a:bodyPr/>
        <a:lstStyle/>
        <a:p>
          <a:endParaRPr lang="lv-LV"/>
        </a:p>
      </dgm:t>
    </dgm:pt>
    <dgm:pt modelId="{3D468974-9C06-4125-9A5B-BFC733B7A85A}">
      <dgm:prSet phldrT="[Text]"/>
      <dgm:spPr/>
      <dgm:t>
        <a:bodyPr/>
        <a:lstStyle/>
        <a:p>
          <a:r>
            <a:rPr lang="lv-LV" dirty="0"/>
            <a:t>Ar apvēršanu</a:t>
          </a:r>
        </a:p>
      </dgm:t>
    </dgm:pt>
    <dgm:pt modelId="{DC05F8D8-DB73-4CE7-B4D2-8BE4F65DB118}" type="parTrans" cxnId="{FC6E4D79-B8E6-4DE4-8939-DE6C067FB39C}">
      <dgm:prSet/>
      <dgm:spPr/>
      <dgm:t>
        <a:bodyPr/>
        <a:lstStyle/>
        <a:p>
          <a:endParaRPr lang="lv-LV"/>
        </a:p>
      </dgm:t>
    </dgm:pt>
    <dgm:pt modelId="{05C8E8CD-C53A-4EE6-83B9-40A52FA0CC1D}" type="sibTrans" cxnId="{FC6E4D79-B8E6-4DE4-8939-DE6C067FB39C}">
      <dgm:prSet/>
      <dgm:spPr/>
      <dgm:t>
        <a:bodyPr/>
        <a:lstStyle/>
        <a:p>
          <a:endParaRPr lang="lv-LV"/>
        </a:p>
      </dgm:t>
    </dgm:pt>
    <dgm:pt modelId="{3948FA06-34E3-44DF-8CBA-CF2BEBF2FB07}">
      <dgm:prSet phldrT="[Text]"/>
      <dgm:spPr/>
      <dgm:t>
        <a:bodyPr/>
        <a:lstStyle/>
        <a:p>
          <a:r>
            <a:rPr lang="lv-LV" dirty="0"/>
            <a:t>Tradicionālā (aršana)</a:t>
          </a:r>
        </a:p>
      </dgm:t>
    </dgm:pt>
    <dgm:pt modelId="{09944ABF-B8F6-41EC-8AC4-AC9B5555F081}" type="parTrans" cxnId="{9032D494-4B22-4B17-A9E5-D3D757B44A05}">
      <dgm:prSet/>
      <dgm:spPr/>
      <dgm:t>
        <a:bodyPr/>
        <a:lstStyle/>
        <a:p>
          <a:endParaRPr lang="lv-LV"/>
        </a:p>
      </dgm:t>
    </dgm:pt>
    <dgm:pt modelId="{40308070-A660-4EC5-93DC-61AC4ACBB863}" type="sibTrans" cxnId="{9032D494-4B22-4B17-A9E5-D3D757B44A05}">
      <dgm:prSet/>
      <dgm:spPr/>
      <dgm:t>
        <a:bodyPr/>
        <a:lstStyle/>
        <a:p>
          <a:endParaRPr lang="lv-LV"/>
        </a:p>
      </dgm:t>
    </dgm:pt>
    <dgm:pt modelId="{30F96493-DEC1-4F87-AE44-38641E333293}">
      <dgm:prSet/>
      <dgm:spPr/>
      <dgm:t>
        <a:bodyPr/>
        <a:lstStyle/>
        <a:p>
          <a:r>
            <a:rPr lang="lv-LV" dirty="0"/>
            <a:t>Rindās (strip-till)</a:t>
          </a:r>
        </a:p>
      </dgm:t>
    </dgm:pt>
    <dgm:pt modelId="{A1A4D14A-24C5-4ECE-A0F4-4B096D4CE401}" type="parTrans" cxnId="{AD5EC4DD-CE0F-4607-9DBB-8F7AB97450C3}">
      <dgm:prSet/>
      <dgm:spPr/>
      <dgm:t>
        <a:bodyPr/>
        <a:lstStyle/>
        <a:p>
          <a:endParaRPr lang="lv-LV"/>
        </a:p>
      </dgm:t>
    </dgm:pt>
    <dgm:pt modelId="{7AD76D78-4DD6-4083-85C2-74B99EE293E0}" type="sibTrans" cxnId="{AD5EC4DD-CE0F-4607-9DBB-8F7AB97450C3}">
      <dgm:prSet/>
      <dgm:spPr/>
      <dgm:t>
        <a:bodyPr/>
        <a:lstStyle/>
        <a:p>
          <a:endParaRPr lang="lv-LV"/>
        </a:p>
      </dgm:t>
    </dgm:pt>
    <dgm:pt modelId="{D374AAD2-7D95-41EB-A915-220524CEEF45}" type="pres">
      <dgm:prSet presAssocID="{30213EAB-41CD-475B-A942-FB1082DB7F25}" presName="hierChild1" presStyleCnt="0">
        <dgm:presLayoutVars>
          <dgm:chPref val="1"/>
          <dgm:dir/>
          <dgm:animOne val="branch"/>
          <dgm:animLvl val="lvl"/>
          <dgm:resizeHandles/>
        </dgm:presLayoutVars>
      </dgm:prSet>
      <dgm:spPr/>
    </dgm:pt>
    <dgm:pt modelId="{92DB1833-B7F7-4452-B7B4-67B9ACA9F8CA}" type="pres">
      <dgm:prSet presAssocID="{012443AB-1517-4D2E-A80C-6194858AD9DB}" presName="hierRoot1" presStyleCnt="0"/>
      <dgm:spPr/>
    </dgm:pt>
    <dgm:pt modelId="{5FACFF9C-97E9-415C-9272-188BE68AF915}" type="pres">
      <dgm:prSet presAssocID="{012443AB-1517-4D2E-A80C-6194858AD9DB}" presName="composite" presStyleCnt="0"/>
      <dgm:spPr/>
    </dgm:pt>
    <dgm:pt modelId="{553EB77D-6385-41E3-BE76-896E51E8A94C}" type="pres">
      <dgm:prSet presAssocID="{012443AB-1517-4D2E-A80C-6194858AD9DB}" presName="background" presStyleLbl="node0" presStyleIdx="0" presStyleCnt="1"/>
      <dgm:spPr/>
    </dgm:pt>
    <dgm:pt modelId="{BE5F8F78-7B76-4D07-8913-9FAB32F44999}" type="pres">
      <dgm:prSet presAssocID="{012443AB-1517-4D2E-A80C-6194858AD9DB}" presName="text" presStyleLbl="fgAcc0" presStyleIdx="0" presStyleCnt="1">
        <dgm:presLayoutVars>
          <dgm:chPref val="3"/>
        </dgm:presLayoutVars>
      </dgm:prSet>
      <dgm:spPr/>
    </dgm:pt>
    <dgm:pt modelId="{7BF50DE8-D983-4CFD-B0D0-21B6C9396422}" type="pres">
      <dgm:prSet presAssocID="{012443AB-1517-4D2E-A80C-6194858AD9DB}" presName="hierChild2" presStyleCnt="0"/>
      <dgm:spPr/>
    </dgm:pt>
    <dgm:pt modelId="{2DB8DDB5-3352-4D09-927C-199FEF00D850}" type="pres">
      <dgm:prSet presAssocID="{B50C2D58-45B5-4917-B4EF-779D521323D6}" presName="Name10" presStyleLbl="parChTrans1D2" presStyleIdx="0" presStyleCnt="2"/>
      <dgm:spPr/>
    </dgm:pt>
    <dgm:pt modelId="{B444CFB1-51BB-4CFB-AA50-5A275D965B4D}" type="pres">
      <dgm:prSet presAssocID="{67B333C7-5E3A-4CAB-B9A9-BD069894BB07}" presName="hierRoot2" presStyleCnt="0"/>
      <dgm:spPr/>
    </dgm:pt>
    <dgm:pt modelId="{2C6D4BC6-F30C-4FEE-AD53-E36D702203F1}" type="pres">
      <dgm:prSet presAssocID="{67B333C7-5E3A-4CAB-B9A9-BD069894BB07}" presName="composite2" presStyleCnt="0"/>
      <dgm:spPr/>
    </dgm:pt>
    <dgm:pt modelId="{629A949C-896E-472B-93E0-91CB98AC0909}" type="pres">
      <dgm:prSet presAssocID="{67B333C7-5E3A-4CAB-B9A9-BD069894BB07}" presName="background2" presStyleLbl="node2" presStyleIdx="0" presStyleCnt="2"/>
      <dgm:spPr/>
    </dgm:pt>
    <dgm:pt modelId="{0AF53856-2C38-4F9C-A7DB-939237EF4254}" type="pres">
      <dgm:prSet presAssocID="{67B333C7-5E3A-4CAB-B9A9-BD069894BB07}" presName="text2" presStyleLbl="fgAcc2" presStyleIdx="0" presStyleCnt="2">
        <dgm:presLayoutVars>
          <dgm:chPref val="3"/>
        </dgm:presLayoutVars>
      </dgm:prSet>
      <dgm:spPr/>
    </dgm:pt>
    <dgm:pt modelId="{9A7E3F6D-DBC6-41FB-BA3F-8F9682478AE0}" type="pres">
      <dgm:prSet presAssocID="{67B333C7-5E3A-4CAB-B9A9-BD069894BB07}" presName="hierChild3" presStyleCnt="0"/>
      <dgm:spPr/>
    </dgm:pt>
    <dgm:pt modelId="{D9D077EF-3AB9-4567-9E55-0426D82E1A18}" type="pres">
      <dgm:prSet presAssocID="{0F963F11-1755-48C7-8C24-F965FD253FE6}" presName="Name17" presStyleLbl="parChTrans1D3" presStyleIdx="0" presStyleCnt="4"/>
      <dgm:spPr/>
    </dgm:pt>
    <dgm:pt modelId="{CE6FBF0F-CB0E-4CF2-A905-83C3AD853164}" type="pres">
      <dgm:prSet presAssocID="{E54ADB3E-EAE5-4B29-A036-49A7365531B6}" presName="hierRoot3" presStyleCnt="0"/>
      <dgm:spPr/>
    </dgm:pt>
    <dgm:pt modelId="{3C1BF23D-92FD-4331-96B0-02389CC2DC67}" type="pres">
      <dgm:prSet presAssocID="{E54ADB3E-EAE5-4B29-A036-49A7365531B6}" presName="composite3" presStyleCnt="0"/>
      <dgm:spPr/>
    </dgm:pt>
    <dgm:pt modelId="{8122E46F-57BA-42AC-897C-1B945A721DC5}" type="pres">
      <dgm:prSet presAssocID="{E54ADB3E-EAE5-4B29-A036-49A7365531B6}" presName="background3" presStyleLbl="node3" presStyleIdx="0" presStyleCnt="4"/>
      <dgm:spPr/>
    </dgm:pt>
    <dgm:pt modelId="{011EE512-BCD9-4E06-8566-E8A749118C94}" type="pres">
      <dgm:prSet presAssocID="{E54ADB3E-EAE5-4B29-A036-49A7365531B6}" presName="text3" presStyleLbl="fgAcc3" presStyleIdx="0" presStyleCnt="4">
        <dgm:presLayoutVars>
          <dgm:chPref val="3"/>
        </dgm:presLayoutVars>
      </dgm:prSet>
      <dgm:spPr/>
    </dgm:pt>
    <dgm:pt modelId="{E0D4E79F-A661-4F1E-A874-12FE0D6BDCBA}" type="pres">
      <dgm:prSet presAssocID="{E54ADB3E-EAE5-4B29-A036-49A7365531B6}" presName="hierChild4" presStyleCnt="0"/>
      <dgm:spPr/>
    </dgm:pt>
    <dgm:pt modelId="{AC3180CC-FB51-4EB5-B098-33F75A137BE6}" type="pres">
      <dgm:prSet presAssocID="{A1A4D14A-24C5-4ECE-A0F4-4B096D4CE401}" presName="Name17" presStyleLbl="parChTrans1D3" presStyleIdx="1" presStyleCnt="4"/>
      <dgm:spPr/>
    </dgm:pt>
    <dgm:pt modelId="{5348B39E-8CC0-4CFA-A065-16658753038D}" type="pres">
      <dgm:prSet presAssocID="{30F96493-DEC1-4F87-AE44-38641E333293}" presName="hierRoot3" presStyleCnt="0"/>
      <dgm:spPr/>
    </dgm:pt>
    <dgm:pt modelId="{0ADAE089-6650-4957-B942-971ECA34351E}" type="pres">
      <dgm:prSet presAssocID="{30F96493-DEC1-4F87-AE44-38641E333293}" presName="composite3" presStyleCnt="0"/>
      <dgm:spPr/>
    </dgm:pt>
    <dgm:pt modelId="{BD45AC16-6AC7-44E5-B6AF-F42A108BF248}" type="pres">
      <dgm:prSet presAssocID="{30F96493-DEC1-4F87-AE44-38641E333293}" presName="background3" presStyleLbl="node3" presStyleIdx="1" presStyleCnt="4"/>
      <dgm:spPr/>
    </dgm:pt>
    <dgm:pt modelId="{20194F0E-F398-47F1-863F-FEB203B325A3}" type="pres">
      <dgm:prSet presAssocID="{30F96493-DEC1-4F87-AE44-38641E333293}" presName="text3" presStyleLbl="fgAcc3" presStyleIdx="1" presStyleCnt="4">
        <dgm:presLayoutVars>
          <dgm:chPref val="3"/>
        </dgm:presLayoutVars>
      </dgm:prSet>
      <dgm:spPr/>
    </dgm:pt>
    <dgm:pt modelId="{62FB880B-4A65-49F2-B7F9-9A620CDC1711}" type="pres">
      <dgm:prSet presAssocID="{30F96493-DEC1-4F87-AE44-38641E333293}" presName="hierChild4" presStyleCnt="0"/>
      <dgm:spPr/>
    </dgm:pt>
    <dgm:pt modelId="{517E184B-9A59-44EC-8F36-FF008B230DA1}" type="pres">
      <dgm:prSet presAssocID="{D05A23A1-972F-4DAA-958A-EDE15AC57A94}" presName="Name17" presStyleLbl="parChTrans1D3" presStyleIdx="2" presStyleCnt="4"/>
      <dgm:spPr/>
    </dgm:pt>
    <dgm:pt modelId="{0241C3B6-D360-4EE1-A2D8-D26D212B0433}" type="pres">
      <dgm:prSet presAssocID="{B7783D77-B69B-47A2-8BD8-A58F499AD8A2}" presName="hierRoot3" presStyleCnt="0"/>
      <dgm:spPr/>
    </dgm:pt>
    <dgm:pt modelId="{E18D2089-29DE-4E5E-AE3F-ACF180642B8C}" type="pres">
      <dgm:prSet presAssocID="{B7783D77-B69B-47A2-8BD8-A58F499AD8A2}" presName="composite3" presStyleCnt="0"/>
      <dgm:spPr/>
    </dgm:pt>
    <dgm:pt modelId="{D184D84D-DADB-4253-AE81-A7777979C91E}" type="pres">
      <dgm:prSet presAssocID="{B7783D77-B69B-47A2-8BD8-A58F499AD8A2}" presName="background3" presStyleLbl="node3" presStyleIdx="2" presStyleCnt="4"/>
      <dgm:spPr/>
    </dgm:pt>
    <dgm:pt modelId="{0651AD43-6EF2-4D9E-A8F6-7DA2427CCEC9}" type="pres">
      <dgm:prSet presAssocID="{B7783D77-B69B-47A2-8BD8-A58F499AD8A2}" presName="text3" presStyleLbl="fgAcc3" presStyleIdx="2" presStyleCnt="4">
        <dgm:presLayoutVars>
          <dgm:chPref val="3"/>
        </dgm:presLayoutVars>
      </dgm:prSet>
      <dgm:spPr/>
    </dgm:pt>
    <dgm:pt modelId="{0CE1B1C5-606C-4E58-80C6-DD264D35FB88}" type="pres">
      <dgm:prSet presAssocID="{B7783D77-B69B-47A2-8BD8-A58F499AD8A2}" presName="hierChild4" presStyleCnt="0"/>
      <dgm:spPr/>
    </dgm:pt>
    <dgm:pt modelId="{137D8D09-5AAB-4282-9211-6895B967AF71}" type="pres">
      <dgm:prSet presAssocID="{DC05F8D8-DB73-4CE7-B4D2-8BE4F65DB118}" presName="Name10" presStyleLbl="parChTrans1D2" presStyleIdx="1" presStyleCnt="2"/>
      <dgm:spPr/>
    </dgm:pt>
    <dgm:pt modelId="{3B005A68-96E9-4E7C-A664-C0CA53B1B9B1}" type="pres">
      <dgm:prSet presAssocID="{3D468974-9C06-4125-9A5B-BFC733B7A85A}" presName="hierRoot2" presStyleCnt="0"/>
      <dgm:spPr/>
    </dgm:pt>
    <dgm:pt modelId="{6A58F7C6-1D65-446A-A2B2-1100070F6954}" type="pres">
      <dgm:prSet presAssocID="{3D468974-9C06-4125-9A5B-BFC733B7A85A}" presName="composite2" presStyleCnt="0"/>
      <dgm:spPr/>
    </dgm:pt>
    <dgm:pt modelId="{229DCC77-B7E9-4249-92C0-B8BAA99E6582}" type="pres">
      <dgm:prSet presAssocID="{3D468974-9C06-4125-9A5B-BFC733B7A85A}" presName="background2" presStyleLbl="node2" presStyleIdx="1" presStyleCnt="2"/>
      <dgm:spPr/>
    </dgm:pt>
    <dgm:pt modelId="{EA2AACFA-D88B-4E2F-81F8-40E08A40F31D}" type="pres">
      <dgm:prSet presAssocID="{3D468974-9C06-4125-9A5B-BFC733B7A85A}" presName="text2" presStyleLbl="fgAcc2" presStyleIdx="1" presStyleCnt="2">
        <dgm:presLayoutVars>
          <dgm:chPref val="3"/>
        </dgm:presLayoutVars>
      </dgm:prSet>
      <dgm:spPr/>
    </dgm:pt>
    <dgm:pt modelId="{D2315D07-807C-4296-8542-E34DBC95B1BD}" type="pres">
      <dgm:prSet presAssocID="{3D468974-9C06-4125-9A5B-BFC733B7A85A}" presName="hierChild3" presStyleCnt="0"/>
      <dgm:spPr/>
    </dgm:pt>
    <dgm:pt modelId="{A0F3CEFF-ED79-4490-8209-13B74020CC2F}" type="pres">
      <dgm:prSet presAssocID="{09944ABF-B8F6-41EC-8AC4-AC9B5555F081}" presName="Name17" presStyleLbl="parChTrans1D3" presStyleIdx="3" presStyleCnt="4"/>
      <dgm:spPr/>
    </dgm:pt>
    <dgm:pt modelId="{652708B6-9E65-4D0D-B5C3-6CA84E167C07}" type="pres">
      <dgm:prSet presAssocID="{3948FA06-34E3-44DF-8CBA-CF2BEBF2FB07}" presName="hierRoot3" presStyleCnt="0"/>
      <dgm:spPr/>
    </dgm:pt>
    <dgm:pt modelId="{FF771C44-D204-4C54-8C7D-F3BAC7ECAB1B}" type="pres">
      <dgm:prSet presAssocID="{3948FA06-34E3-44DF-8CBA-CF2BEBF2FB07}" presName="composite3" presStyleCnt="0"/>
      <dgm:spPr/>
    </dgm:pt>
    <dgm:pt modelId="{41F99058-271C-4957-87CD-5AD6413D54E4}" type="pres">
      <dgm:prSet presAssocID="{3948FA06-34E3-44DF-8CBA-CF2BEBF2FB07}" presName="background3" presStyleLbl="node3" presStyleIdx="3" presStyleCnt="4"/>
      <dgm:spPr/>
    </dgm:pt>
    <dgm:pt modelId="{A808CA19-50A7-4387-B6D4-9D5FF5638283}" type="pres">
      <dgm:prSet presAssocID="{3948FA06-34E3-44DF-8CBA-CF2BEBF2FB07}" presName="text3" presStyleLbl="fgAcc3" presStyleIdx="3" presStyleCnt="4">
        <dgm:presLayoutVars>
          <dgm:chPref val="3"/>
        </dgm:presLayoutVars>
      </dgm:prSet>
      <dgm:spPr/>
    </dgm:pt>
    <dgm:pt modelId="{512684E3-2AB2-4C57-A6FA-D9335C562AF9}" type="pres">
      <dgm:prSet presAssocID="{3948FA06-34E3-44DF-8CBA-CF2BEBF2FB07}" presName="hierChild4" presStyleCnt="0"/>
      <dgm:spPr/>
    </dgm:pt>
  </dgm:ptLst>
  <dgm:cxnLst>
    <dgm:cxn modelId="{3C281600-A12F-40C5-87C6-020F852F5F71}" type="presOf" srcId="{30213EAB-41CD-475B-A942-FB1082DB7F25}" destId="{D374AAD2-7D95-41EB-A915-220524CEEF45}" srcOrd="0" destOrd="0" presId="urn:microsoft.com/office/officeart/2005/8/layout/hierarchy1"/>
    <dgm:cxn modelId="{83882705-17E9-4379-AFAC-3D93B65461A3}" srcId="{67B333C7-5E3A-4CAB-B9A9-BD069894BB07}" destId="{B7783D77-B69B-47A2-8BD8-A58F499AD8A2}" srcOrd="2" destOrd="0" parTransId="{D05A23A1-972F-4DAA-958A-EDE15AC57A94}" sibTransId="{2BC8576D-CAF8-4846-ACD1-0E57199CCC9A}"/>
    <dgm:cxn modelId="{2DFCCE12-22D7-4E52-8C01-FA45AEF509E1}" type="presOf" srcId="{09944ABF-B8F6-41EC-8AC4-AC9B5555F081}" destId="{A0F3CEFF-ED79-4490-8209-13B74020CC2F}" srcOrd="0" destOrd="0" presId="urn:microsoft.com/office/officeart/2005/8/layout/hierarchy1"/>
    <dgm:cxn modelId="{48DA7316-4D99-45AE-85F4-78667E3FBE79}" type="presOf" srcId="{3D468974-9C06-4125-9A5B-BFC733B7A85A}" destId="{EA2AACFA-D88B-4E2F-81F8-40E08A40F31D}" srcOrd="0" destOrd="0" presId="urn:microsoft.com/office/officeart/2005/8/layout/hierarchy1"/>
    <dgm:cxn modelId="{3C850A26-C0BA-48F4-98D5-ECD61AEE8F35}" type="presOf" srcId="{012443AB-1517-4D2E-A80C-6194858AD9DB}" destId="{BE5F8F78-7B76-4D07-8913-9FAB32F44999}" srcOrd="0" destOrd="0" presId="urn:microsoft.com/office/officeart/2005/8/layout/hierarchy1"/>
    <dgm:cxn modelId="{4BE4E634-5432-4927-B3F7-1FA811BC172B}" type="presOf" srcId="{30F96493-DEC1-4F87-AE44-38641E333293}" destId="{20194F0E-F398-47F1-863F-FEB203B325A3}" srcOrd="0" destOrd="0" presId="urn:microsoft.com/office/officeart/2005/8/layout/hierarchy1"/>
    <dgm:cxn modelId="{45C08739-7151-4EF7-B9F2-EA9147C477E2}" type="presOf" srcId="{3948FA06-34E3-44DF-8CBA-CF2BEBF2FB07}" destId="{A808CA19-50A7-4387-B6D4-9D5FF5638283}" srcOrd="0" destOrd="0" presId="urn:microsoft.com/office/officeart/2005/8/layout/hierarchy1"/>
    <dgm:cxn modelId="{D19FAF39-670B-46C4-B3D5-FF65907599B6}" type="presOf" srcId="{A1A4D14A-24C5-4ECE-A0F4-4B096D4CE401}" destId="{AC3180CC-FB51-4EB5-B098-33F75A137BE6}" srcOrd="0" destOrd="0" presId="urn:microsoft.com/office/officeart/2005/8/layout/hierarchy1"/>
    <dgm:cxn modelId="{977C464C-C622-422C-9196-E79613108C30}" srcId="{67B333C7-5E3A-4CAB-B9A9-BD069894BB07}" destId="{E54ADB3E-EAE5-4B29-A036-49A7365531B6}" srcOrd="0" destOrd="0" parTransId="{0F963F11-1755-48C7-8C24-F965FD253FE6}" sibTransId="{4F313BA6-8D5C-4012-942E-5218F3227A5D}"/>
    <dgm:cxn modelId="{71EA9E50-C960-4261-A15E-4781D2CCA4E1}" srcId="{012443AB-1517-4D2E-A80C-6194858AD9DB}" destId="{67B333C7-5E3A-4CAB-B9A9-BD069894BB07}" srcOrd="0" destOrd="0" parTransId="{B50C2D58-45B5-4917-B4EF-779D521323D6}" sibTransId="{84273FD0-BF48-4FF8-8F19-10164F43143C}"/>
    <dgm:cxn modelId="{6F5F2071-5CEA-45E3-B5D4-22B3D58D6248}" type="presOf" srcId="{DC05F8D8-DB73-4CE7-B4D2-8BE4F65DB118}" destId="{137D8D09-5AAB-4282-9211-6895B967AF71}" srcOrd="0" destOrd="0" presId="urn:microsoft.com/office/officeart/2005/8/layout/hierarchy1"/>
    <dgm:cxn modelId="{73740659-01CF-4149-936B-DCE48CF10A75}" type="presOf" srcId="{67B333C7-5E3A-4CAB-B9A9-BD069894BB07}" destId="{0AF53856-2C38-4F9C-A7DB-939237EF4254}" srcOrd="0" destOrd="0" presId="urn:microsoft.com/office/officeart/2005/8/layout/hierarchy1"/>
    <dgm:cxn modelId="{FC6E4D79-B8E6-4DE4-8939-DE6C067FB39C}" srcId="{012443AB-1517-4D2E-A80C-6194858AD9DB}" destId="{3D468974-9C06-4125-9A5B-BFC733B7A85A}" srcOrd="1" destOrd="0" parTransId="{DC05F8D8-DB73-4CE7-B4D2-8BE4F65DB118}" sibTransId="{05C8E8CD-C53A-4EE6-83B9-40A52FA0CC1D}"/>
    <dgm:cxn modelId="{83B63D7C-E734-4183-AB47-3676011CAA4B}" type="presOf" srcId="{0F963F11-1755-48C7-8C24-F965FD253FE6}" destId="{D9D077EF-3AB9-4567-9E55-0426D82E1A18}" srcOrd="0" destOrd="0" presId="urn:microsoft.com/office/officeart/2005/8/layout/hierarchy1"/>
    <dgm:cxn modelId="{9032D494-4B22-4B17-A9E5-D3D757B44A05}" srcId="{3D468974-9C06-4125-9A5B-BFC733B7A85A}" destId="{3948FA06-34E3-44DF-8CBA-CF2BEBF2FB07}" srcOrd="0" destOrd="0" parTransId="{09944ABF-B8F6-41EC-8AC4-AC9B5555F081}" sibTransId="{40308070-A660-4EC5-93DC-61AC4ACBB863}"/>
    <dgm:cxn modelId="{77D018A8-9169-4296-8711-FDE87DE98D82}" type="presOf" srcId="{D05A23A1-972F-4DAA-958A-EDE15AC57A94}" destId="{517E184B-9A59-44EC-8F36-FF008B230DA1}" srcOrd="0" destOrd="0" presId="urn:microsoft.com/office/officeart/2005/8/layout/hierarchy1"/>
    <dgm:cxn modelId="{AEB458CC-A24C-49A6-8CDA-9FEC1C3518DC}" type="presOf" srcId="{E54ADB3E-EAE5-4B29-A036-49A7365531B6}" destId="{011EE512-BCD9-4E06-8566-E8A749118C94}" srcOrd="0" destOrd="0" presId="urn:microsoft.com/office/officeart/2005/8/layout/hierarchy1"/>
    <dgm:cxn modelId="{AD5EC4DD-CE0F-4607-9DBB-8F7AB97450C3}" srcId="{67B333C7-5E3A-4CAB-B9A9-BD069894BB07}" destId="{30F96493-DEC1-4F87-AE44-38641E333293}" srcOrd="1" destOrd="0" parTransId="{A1A4D14A-24C5-4ECE-A0F4-4B096D4CE401}" sibTransId="{7AD76D78-4DD6-4083-85C2-74B99EE293E0}"/>
    <dgm:cxn modelId="{83C96BDE-F65B-44D8-B97C-C118347422DE}" type="presOf" srcId="{B50C2D58-45B5-4917-B4EF-779D521323D6}" destId="{2DB8DDB5-3352-4D09-927C-199FEF00D850}" srcOrd="0" destOrd="0" presId="urn:microsoft.com/office/officeart/2005/8/layout/hierarchy1"/>
    <dgm:cxn modelId="{AF9F9BEC-D8B4-4B5B-93E6-995D904896D9}" srcId="{30213EAB-41CD-475B-A942-FB1082DB7F25}" destId="{012443AB-1517-4D2E-A80C-6194858AD9DB}" srcOrd="0" destOrd="0" parTransId="{C471D18A-0B75-4CB3-AF75-657C275622BF}" sibTransId="{EF9773A2-043B-4F3A-A80E-4CE7463B93CC}"/>
    <dgm:cxn modelId="{FC94E7F1-0913-42A5-9AA7-AEC25128B15A}" type="presOf" srcId="{B7783D77-B69B-47A2-8BD8-A58F499AD8A2}" destId="{0651AD43-6EF2-4D9E-A8F6-7DA2427CCEC9}" srcOrd="0" destOrd="0" presId="urn:microsoft.com/office/officeart/2005/8/layout/hierarchy1"/>
    <dgm:cxn modelId="{33BDE128-57B6-400B-8AFE-AE06EBB711BB}" type="presParOf" srcId="{D374AAD2-7D95-41EB-A915-220524CEEF45}" destId="{92DB1833-B7F7-4452-B7B4-67B9ACA9F8CA}" srcOrd="0" destOrd="0" presId="urn:microsoft.com/office/officeart/2005/8/layout/hierarchy1"/>
    <dgm:cxn modelId="{9688F01D-6FBD-4077-848F-0CFD03A59DC5}" type="presParOf" srcId="{92DB1833-B7F7-4452-B7B4-67B9ACA9F8CA}" destId="{5FACFF9C-97E9-415C-9272-188BE68AF915}" srcOrd="0" destOrd="0" presId="urn:microsoft.com/office/officeart/2005/8/layout/hierarchy1"/>
    <dgm:cxn modelId="{D6C56055-4ED4-4A38-9F74-8D26250B3594}" type="presParOf" srcId="{5FACFF9C-97E9-415C-9272-188BE68AF915}" destId="{553EB77D-6385-41E3-BE76-896E51E8A94C}" srcOrd="0" destOrd="0" presId="urn:microsoft.com/office/officeart/2005/8/layout/hierarchy1"/>
    <dgm:cxn modelId="{08B1840C-31F9-4815-AE8F-A4869D2A0B7C}" type="presParOf" srcId="{5FACFF9C-97E9-415C-9272-188BE68AF915}" destId="{BE5F8F78-7B76-4D07-8913-9FAB32F44999}" srcOrd="1" destOrd="0" presId="urn:microsoft.com/office/officeart/2005/8/layout/hierarchy1"/>
    <dgm:cxn modelId="{1CF01DE9-AE56-49AD-90F8-E612BB51020E}" type="presParOf" srcId="{92DB1833-B7F7-4452-B7B4-67B9ACA9F8CA}" destId="{7BF50DE8-D983-4CFD-B0D0-21B6C9396422}" srcOrd="1" destOrd="0" presId="urn:microsoft.com/office/officeart/2005/8/layout/hierarchy1"/>
    <dgm:cxn modelId="{94CA1187-5637-47DB-A986-14163D575014}" type="presParOf" srcId="{7BF50DE8-D983-4CFD-B0D0-21B6C9396422}" destId="{2DB8DDB5-3352-4D09-927C-199FEF00D850}" srcOrd="0" destOrd="0" presId="urn:microsoft.com/office/officeart/2005/8/layout/hierarchy1"/>
    <dgm:cxn modelId="{3EA15725-3CDA-4EF5-AB13-E3F440F388A9}" type="presParOf" srcId="{7BF50DE8-D983-4CFD-B0D0-21B6C9396422}" destId="{B444CFB1-51BB-4CFB-AA50-5A275D965B4D}" srcOrd="1" destOrd="0" presId="urn:microsoft.com/office/officeart/2005/8/layout/hierarchy1"/>
    <dgm:cxn modelId="{3731A143-3FCF-4797-94C9-95A724E8C225}" type="presParOf" srcId="{B444CFB1-51BB-4CFB-AA50-5A275D965B4D}" destId="{2C6D4BC6-F30C-4FEE-AD53-E36D702203F1}" srcOrd="0" destOrd="0" presId="urn:microsoft.com/office/officeart/2005/8/layout/hierarchy1"/>
    <dgm:cxn modelId="{D130EA26-0E0C-4582-AE50-7F2806403A3D}" type="presParOf" srcId="{2C6D4BC6-F30C-4FEE-AD53-E36D702203F1}" destId="{629A949C-896E-472B-93E0-91CB98AC0909}" srcOrd="0" destOrd="0" presId="urn:microsoft.com/office/officeart/2005/8/layout/hierarchy1"/>
    <dgm:cxn modelId="{1E18EEB6-D372-4AA6-8232-7901BEBFF681}" type="presParOf" srcId="{2C6D4BC6-F30C-4FEE-AD53-E36D702203F1}" destId="{0AF53856-2C38-4F9C-A7DB-939237EF4254}" srcOrd="1" destOrd="0" presId="urn:microsoft.com/office/officeart/2005/8/layout/hierarchy1"/>
    <dgm:cxn modelId="{180009AE-C8D6-4B12-B53F-714183DE3386}" type="presParOf" srcId="{B444CFB1-51BB-4CFB-AA50-5A275D965B4D}" destId="{9A7E3F6D-DBC6-41FB-BA3F-8F9682478AE0}" srcOrd="1" destOrd="0" presId="urn:microsoft.com/office/officeart/2005/8/layout/hierarchy1"/>
    <dgm:cxn modelId="{7A04A895-BFD4-4CAE-AA15-96EA2D196827}" type="presParOf" srcId="{9A7E3F6D-DBC6-41FB-BA3F-8F9682478AE0}" destId="{D9D077EF-3AB9-4567-9E55-0426D82E1A18}" srcOrd="0" destOrd="0" presId="urn:microsoft.com/office/officeart/2005/8/layout/hierarchy1"/>
    <dgm:cxn modelId="{E1D54ACB-17AB-4C5F-95A3-68ACC243F912}" type="presParOf" srcId="{9A7E3F6D-DBC6-41FB-BA3F-8F9682478AE0}" destId="{CE6FBF0F-CB0E-4CF2-A905-83C3AD853164}" srcOrd="1" destOrd="0" presId="urn:microsoft.com/office/officeart/2005/8/layout/hierarchy1"/>
    <dgm:cxn modelId="{540483AD-30A3-48EE-885C-B9C68F481BE9}" type="presParOf" srcId="{CE6FBF0F-CB0E-4CF2-A905-83C3AD853164}" destId="{3C1BF23D-92FD-4331-96B0-02389CC2DC67}" srcOrd="0" destOrd="0" presId="urn:microsoft.com/office/officeart/2005/8/layout/hierarchy1"/>
    <dgm:cxn modelId="{924E7EA2-CDFA-4937-8C84-0493ED107FD1}" type="presParOf" srcId="{3C1BF23D-92FD-4331-96B0-02389CC2DC67}" destId="{8122E46F-57BA-42AC-897C-1B945A721DC5}" srcOrd="0" destOrd="0" presId="urn:microsoft.com/office/officeart/2005/8/layout/hierarchy1"/>
    <dgm:cxn modelId="{33668B13-6D85-4EBF-8A9B-A79627914C0A}" type="presParOf" srcId="{3C1BF23D-92FD-4331-96B0-02389CC2DC67}" destId="{011EE512-BCD9-4E06-8566-E8A749118C94}" srcOrd="1" destOrd="0" presId="urn:microsoft.com/office/officeart/2005/8/layout/hierarchy1"/>
    <dgm:cxn modelId="{1AA849E6-D67F-4283-AA44-635986992A82}" type="presParOf" srcId="{CE6FBF0F-CB0E-4CF2-A905-83C3AD853164}" destId="{E0D4E79F-A661-4F1E-A874-12FE0D6BDCBA}" srcOrd="1" destOrd="0" presId="urn:microsoft.com/office/officeart/2005/8/layout/hierarchy1"/>
    <dgm:cxn modelId="{D49F245E-992A-4085-9D4B-908F0DE46491}" type="presParOf" srcId="{9A7E3F6D-DBC6-41FB-BA3F-8F9682478AE0}" destId="{AC3180CC-FB51-4EB5-B098-33F75A137BE6}" srcOrd="2" destOrd="0" presId="urn:microsoft.com/office/officeart/2005/8/layout/hierarchy1"/>
    <dgm:cxn modelId="{52B2798C-85B0-44DD-8157-5804713A3F9B}" type="presParOf" srcId="{9A7E3F6D-DBC6-41FB-BA3F-8F9682478AE0}" destId="{5348B39E-8CC0-4CFA-A065-16658753038D}" srcOrd="3" destOrd="0" presId="urn:microsoft.com/office/officeart/2005/8/layout/hierarchy1"/>
    <dgm:cxn modelId="{14852C43-E47C-4095-9787-1A5E47D5C56A}" type="presParOf" srcId="{5348B39E-8CC0-4CFA-A065-16658753038D}" destId="{0ADAE089-6650-4957-B942-971ECA34351E}" srcOrd="0" destOrd="0" presId="urn:microsoft.com/office/officeart/2005/8/layout/hierarchy1"/>
    <dgm:cxn modelId="{2A901649-2967-4BF5-B5DB-701AE09D8C25}" type="presParOf" srcId="{0ADAE089-6650-4957-B942-971ECA34351E}" destId="{BD45AC16-6AC7-44E5-B6AF-F42A108BF248}" srcOrd="0" destOrd="0" presId="urn:microsoft.com/office/officeart/2005/8/layout/hierarchy1"/>
    <dgm:cxn modelId="{97A28DBE-2898-4B4B-B87C-7D0440435BF6}" type="presParOf" srcId="{0ADAE089-6650-4957-B942-971ECA34351E}" destId="{20194F0E-F398-47F1-863F-FEB203B325A3}" srcOrd="1" destOrd="0" presId="urn:microsoft.com/office/officeart/2005/8/layout/hierarchy1"/>
    <dgm:cxn modelId="{44E18231-DEB8-4400-9BF0-6CBCF09AB057}" type="presParOf" srcId="{5348B39E-8CC0-4CFA-A065-16658753038D}" destId="{62FB880B-4A65-49F2-B7F9-9A620CDC1711}" srcOrd="1" destOrd="0" presId="urn:microsoft.com/office/officeart/2005/8/layout/hierarchy1"/>
    <dgm:cxn modelId="{E35B1D9B-D361-4AA8-AA4D-827100690DCB}" type="presParOf" srcId="{9A7E3F6D-DBC6-41FB-BA3F-8F9682478AE0}" destId="{517E184B-9A59-44EC-8F36-FF008B230DA1}" srcOrd="4" destOrd="0" presId="urn:microsoft.com/office/officeart/2005/8/layout/hierarchy1"/>
    <dgm:cxn modelId="{DE0AAD86-4E43-4F74-97C2-AAAB0DA526BA}" type="presParOf" srcId="{9A7E3F6D-DBC6-41FB-BA3F-8F9682478AE0}" destId="{0241C3B6-D360-4EE1-A2D8-D26D212B0433}" srcOrd="5" destOrd="0" presId="urn:microsoft.com/office/officeart/2005/8/layout/hierarchy1"/>
    <dgm:cxn modelId="{12674680-14A3-4981-9A8E-825352AE3ECD}" type="presParOf" srcId="{0241C3B6-D360-4EE1-A2D8-D26D212B0433}" destId="{E18D2089-29DE-4E5E-AE3F-ACF180642B8C}" srcOrd="0" destOrd="0" presId="urn:microsoft.com/office/officeart/2005/8/layout/hierarchy1"/>
    <dgm:cxn modelId="{0EB3F728-AC8F-4FCA-A153-70F33EAACF5F}" type="presParOf" srcId="{E18D2089-29DE-4E5E-AE3F-ACF180642B8C}" destId="{D184D84D-DADB-4253-AE81-A7777979C91E}" srcOrd="0" destOrd="0" presId="urn:microsoft.com/office/officeart/2005/8/layout/hierarchy1"/>
    <dgm:cxn modelId="{688FAF43-5C6B-45D0-8A70-843A6A5ED647}" type="presParOf" srcId="{E18D2089-29DE-4E5E-AE3F-ACF180642B8C}" destId="{0651AD43-6EF2-4D9E-A8F6-7DA2427CCEC9}" srcOrd="1" destOrd="0" presId="urn:microsoft.com/office/officeart/2005/8/layout/hierarchy1"/>
    <dgm:cxn modelId="{34BD5C2B-757C-423C-96D7-62FF1D94A1AD}" type="presParOf" srcId="{0241C3B6-D360-4EE1-A2D8-D26D212B0433}" destId="{0CE1B1C5-606C-4E58-80C6-DD264D35FB88}" srcOrd="1" destOrd="0" presId="urn:microsoft.com/office/officeart/2005/8/layout/hierarchy1"/>
    <dgm:cxn modelId="{A105BAE1-DE37-405D-8194-C13933B12FB0}" type="presParOf" srcId="{7BF50DE8-D983-4CFD-B0D0-21B6C9396422}" destId="{137D8D09-5AAB-4282-9211-6895B967AF71}" srcOrd="2" destOrd="0" presId="urn:microsoft.com/office/officeart/2005/8/layout/hierarchy1"/>
    <dgm:cxn modelId="{A4BF654D-9DD4-4EAD-8EB3-185C21C1E637}" type="presParOf" srcId="{7BF50DE8-D983-4CFD-B0D0-21B6C9396422}" destId="{3B005A68-96E9-4E7C-A664-C0CA53B1B9B1}" srcOrd="3" destOrd="0" presId="urn:microsoft.com/office/officeart/2005/8/layout/hierarchy1"/>
    <dgm:cxn modelId="{7335BFAF-54F2-485F-8A2E-534F691A7329}" type="presParOf" srcId="{3B005A68-96E9-4E7C-A664-C0CA53B1B9B1}" destId="{6A58F7C6-1D65-446A-A2B2-1100070F6954}" srcOrd="0" destOrd="0" presId="urn:microsoft.com/office/officeart/2005/8/layout/hierarchy1"/>
    <dgm:cxn modelId="{12B17F1F-C268-4E4B-AC04-B5C384A7840A}" type="presParOf" srcId="{6A58F7C6-1D65-446A-A2B2-1100070F6954}" destId="{229DCC77-B7E9-4249-92C0-B8BAA99E6582}" srcOrd="0" destOrd="0" presId="urn:microsoft.com/office/officeart/2005/8/layout/hierarchy1"/>
    <dgm:cxn modelId="{AAD4AAA7-F42B-4797-90A8-F2F935B56D82}" type="presParOf" srcId="{6A58F7C6-1D65-446A-A2B2-1100070F6954}" destId="{EA2AACFA-D88B-4E2F-81F8-40E08A40F31D}" srcOrd="1" destOrd="0" presId="urn:microsoft.com/office/officeart/2005/8/layout/hierarchy1"/>
    <dgm:cxn modelId="{888DE3DD-6F87-4B75-8360-2638D2557BCD}" type="presParOf" srcId="{3B005A68-96E9-4E7C-A664-C0CA53B1B9B1}" destId="{D2315D07-807C-4296-8542-E34DBC95B1BD}" srcOrd="1" destOrd="0" presId="urn:microsoft.com/office/officeart/2005/8/layout/hierarchy1"/>
    <dgm:cxn modelId="{29B817FA-4552-4FB2-8DAA-E5A1CA2311BE}" type="presParOf" srcId="{D2315D07-807C-4296-8542-E34DBC95B1BD}" destId="{A0F3CEFF-ED79-4490-8209-13B74020CC2F}" srcOrd="0" destOrd="0" presId="urn:microsoft.com/office/officeart/2005/8/layout/hierarchy1"/>
    <dgm:cxn modelId="{9ED7D21A-81BE-4EF1-B4B7-441F4E349BCD}" type="presParOf" srcId="{D2315D07-807C-4296-8542-E34DBC95B1BD}" destId="{652708B6-9E65-4D0D-B5C3-6CA84E167C07}" srcOrd="1" destOrd="0" presId="urn:microsoft.com/office/officeart/2005/8/layout/hierarchy1"/>
    <dgm:cxn modelId="{31673006-7D72-4AD0-8C88-74034501962E}" type="presParOf" srcId="{652708B6-9E65-4D0D-B5C3-6CA84E167C07}" destId="{FF771C44-D204-4C54-8C7D-F3BAC7ECAB1B}" srcOrd="0" destOrd="0" presId="urn:microsoft.com/office/officeart/2005/8/layout/hierarchy1"/>
    <dgm:cxn modelId="{B41E6DEE-4607-417D-A861-7DB415ACDA5D}" type="presParOf" srcId="{FF771C44-D204-4C54-8C7D-F3BAC7ECAB1B}" destId="{41F99058-271C-4957-87CD-5AD6413D54E4}" srcOrd="0" destOrd="0" presId="urn:microsoft.com/office/officeart/2005/8/layout/hierarchy1"/>
    <dgm:cxn modelId="{C1BCFD6F-C5C4-4D9E-932F-B5D303C3C33C}" type="presParOf" srcId="{FF771C44-D204-4C54-8C7D-F3BAC7ECAB1B}" destId="{A808CA19-50A7-4387-B6D4-9D5FF5638283}" srcOrd="1" destOrd="0" presId="urn:microsoft.com/office/officeart/2005/8/layout/hierarchy1"/>
    <dgm:cxn modelId="{187D71E6-C774-4F02-9DDD-A01A9DE6E12A}" type="presParOf" srcId="{652708B6-9E65-4D0D-B5C3-6CA84E167C07}" destId="{512684E3-2AB2-4C57-A6FA-D9335C562A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CBE69F-90B5-4ED6-893A-D826A1A3F6D8}"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lv-LV"/>
        </a:p>
      </dgm:t>
    </dgm:pt>
    <dgm:pt modelId="{39F9CE8D-E77C-460C-AAF5-359E65C081D9}">
      <dgm:prSet phldrT="[Text]"/>
      <dgm:spPr/>
      <dgm:t>
        <a:bodyPr/>
        <a:lstStyle/>
        <a:p>
          <a:r>
            <a:rPr lang="lv-LV" dirty="0">
              <a:solidFill>
                <a:schemeClr val="tx1"/>
              </a:solidFill>
            </a:rPr>
            <a:t>Tilpumsvars, </a:t>
          </a:r>
          <a:r>
            <a:rPr lang="lv-LV" dirty="0">
              <a:solidFill>
                <a:schemeClr val="bg1"/>
              </a:solidFill>
            </a:rPr>
            <a:t>g cm</a:t>
          </a:r>
          <a:r>
            <a:rPr lang="lv-LV" b="1" baseline="30000" dirty="0"/>
            <a:t>-</a:t>
          </a:r>
          <a:r>
            <a:rPr lang="lv-LV" baseline="30000" dirty="0">
              <a:solidFill>
                <a:schemeClr val="bg1"/>
              </a:solidFill>
            </a:rPr>
            <a:t>3</a:t>
          </a:r>
          <a:r>
            <a:rPr lang="lv-LV" dirty="0">
              <a:solidFill>
                <a:schemeClr val="bg1"/>
              </a:solidFill>
            </a:rPr>
            <a:t> </a:t>
          </a:r>
        </a:p>
      </dgm:t>
    </dgm:pt>
    <dgm:pt modelId="{AF0D5D9C-0E7D-4307-9FBE-0FB67733A1D8}" type="parTrans" cxnId="{1D68E56D-9E46-4B18-8F0C-02F8DF1C73BB}">
      <dgm:prSet/>
      <dgm:spPr/>
      <dgm:t>
        <a:bodyPr/>
        <a:lstStyle/>
        <a:p>
          <a:endParaRPr lang="lv-LV"/>
        </a:p>
      </dgm:t>
    </dgm:pt>
    <dgm:pt modelId="{94CD2E3C-3084-4A15-877D-FB41E006AAB9}" type="sibTrans" cxnId="{1D68E56D-9E46-4B18-8F0C-02F8DF1C73BB}">
      <dgm:prSet/>
      <dgm:spPr/>
      <dgm:t>
        <a:bodyPr/>
        <a:lstStyle/>
        <a:p>
          <a:endParaRPr lang="lv-LV"/>
        </a:p>
      </dgm:t>
    </dgm:pt>
    <dgm:pt modelId="{D06585D5-2D2D-4A63-B921-3586418DAC2F}">
      <dgm:prSet phldrT="[Text]"/>
      <dgm:spPr/>
      <dgm:t>
        <a:bodyPr/>
        <a:lstStyle/>
        <a:p>
          <a:r>
            <a:rPr lang="lv-LV" dirty="0">
              <a:solidFill>
                <a:schemeClr val="tx1"/>
              </a:solidFill>
            </a:rPr>
            <a:t>Penetrometriskā pretestība, </a:t>
          </a:r>
          <a:r>
            <a:rPr lang="lv-LV" b="1" dirty="0"/>
            <a:t>N cm</a:t>
          </a:r>
          <a:r>
            <a:rPr lang="lv-LV" b="1" baseline="30000" dirty="0"/>
            <a:t>-2</a:t>
          </a:r>
          <a:endParaRPr lang="lv-LV" dirty="0">
            <a:solidFill>
              <a:schemeClr val="tx1"/>
            </a:solidFill>
          </a:endParaRPr>
        </a:p>
      </dgm:t>
    </dgm:pt>
    <dgm:pt modelId="{926314ED-16EA-45F9-87E5-2BEF06D4FD76}" type="parTrans" cxnId="{D8CFAF71-1D6A-44A1-BE3D-3B46B1C98BAE}">
      <dgm:prSet/>
      <dgm:spPr/>
      <dgm:t>
        <a:bodyPr/>
        <a:lstStyle/>
        <a:p>
          <a:endParaRPr lang="lv-LV"/>
        </a:p>
      </dgm:t>
    </dgm:pt>
    <dgm:pt modelId="{734BF6C5-89C9-494D-9452-56AC4B0FED6E}" type="sibTrans" cxnId="{D8CFAF71-1D6A-44A1-BE3D-3B46B1C98BAE}">
      <dgm:prSet/>
      <dgm:spPr/>
      <dgm:t>
        <a:bodyPr/>
        <a:lstStyle/>
        <a:p>
          <a:endParaRPr lang="lv-LV"/>
        </a:p>
      </dgm:t>
    </dgm:pt>
    <dgm:pt modelId="{9E336FB2-25C4-45BB-A2DA-DEA0A49EE902}">
      <dgm:prSet phldrT="[Text]"/>
      <dgm:spPr/>
      <dgm:t>
        <a:bodyPr/>
        <a:lstStyle/>
        <a:p>
          <a:r>
            <a:rPr lang="lv-LV" dirty="0">
              <a:solidFill>
                <a:schemeClr val="tx1"/>
              </a:solidFill>
            </a:rPr>
            <a:t>Mitrums,</a:t>
          </a:r>
          <a:r>
            <a:rPr lang="lv-LV" dirty="0">
              <a:solidFill>
                <a:schemeClr val="bg1"/>
              </a:solidFill>
            </a:rPr>
            <a:t> %</a:t>
          </a:r>
        </a:p>
      </dgm:t>
    </dgm:pt>
    <dgm:pt modelId="{2EC0D4CC-9EF9-460B-8F52-751E35301DBA}" type="parTrans" cxnId="{3696D153-E8C8-420A-80F8-359468D5B1AC}">
      <dgm:prSet/>
      <dgm:spPr/>
      <dgm:t>
        <a:bodyPr/>
        <a:lstStyle/>
        <a:p>
          <a:endParaRPr lang="lv-LV"/>
        </a:p>
      </dgm:t>
    </dgm:pt>
    <dgm:pt modelId="{7045CAAE-10A6-4CFB-BF08-4DC140E5C7CD}" type="sibTrans" cxnId="{3696D153-E8C8-420A-80F8-359468D5B1AC}">
      <dgm:prSet/>
      <dgm:spPr/>
      <dgm:t>
        <a:bodyPr/>
        <a:lstStyle/>
        <a:p>
          <a:endParaRPr lang="lv-LV"/>
        </a:p>
      </dgm:t>
    </dgm:pt>
    <dgm:pt modelId="{0C26C936-0DD3-439B-A413-5F1743E30D39}" type="pres">
      <dgm:prSet presAssocID="{43CBE69F-90B5-4ED6-893A-D826A1A3F6D8}" presName="linear" presStyleCnt="0">
        <dgm:presLayoutVars>
          <dgm:dir/>
          <dgm:animLvl val="lvl"/>
          <dgm:resizeHandles val="exact"/>
        </dgm:presLayoutVars>
      </dgm:prSet>
      <dgm:spPr/>
    </dgm:pt>
    <dgm:pt modelId="{6D9CB76B-44A9-49AB-816E-A5C5C4324714}" type="pres">
      <dgm:prSet presAssocID="{39F9CE8D-E77C-460C-AAF5-359E65C081D9}" presName="parentLin" presStyleCnt="0"/>
      <dgm:spPr/>
    </dgm:pt>
    <dgm:pt modelId="{C64F0BC2-F47B-4901-A92A-804D2AB040FF}" type="pres">
      <dgm:prSet presAssocID="{39F9CE8D-E77C-460C-AAF5-359E65C081D9}" presName="parentLeftMargin" presStyleLbl="node1" presStyleIdx="0" presStyleCnt="3"/>
      <dgm:spPr/>
    </dgm:pt>
    <dgm:pt modelId="{F24B5CF9-1E57-4281-A12D-5DAFF2E35471}" type="pres">
      <dgm:prSet presAssocID="{39F9CE8D-E77C-460C-AAF5-359E65C081D9}" presName="parentText" presStyleLbl="node1" presStyleIdx="0" presStyleCnt="3">
        <dgm:presLayoutVars>
          <dgm:chMax val="0"/>
          <dgm:bulletEnabled val="1"/>
        </dgm:presLayoutVars>
      </dgm:prSet>
      <dgm:spPr/>
    </dgm:pt>
    <dgm:pt modelId="{70C14B5A-3084-4A6D-952B-3377C8C13255}" type="pres">
      <dgm:prSet presAssocID="{39F9CE8D-E77C-460C-AAF5-359E65C081D9}" presName="negativeSpace" presStyleCnt="0"/>
      <dgm:spPr/>
    </dgm:pt>
    <dgm:pt modelId="{DEAFFCBF-4CC1-471D-8A44-C74259A35978}" type="pres">
      <dgm:prSet presAssocID="{39F9CE8D-E77C-460C-AAF5-359E65C081D9}" presName="childText" presStyleLbl="conFgAcc1" presStyleIdx="0" presStyleCnt="3">
        <dgm:presLayoutVars>
          <dgm:bulletEnabled val="1"/>
        </dgm:presLayoutVars>
      </dgm:prSet>
      <dgm:spPr/>
    </dgm:pt>
    <dgm:pt modelId="{8FF5EF9A-8E0B-4E34-8867-1430DB77B0C9}" type="pres">
      <dgm:prSet presAssocID="{94CD2E3C-3084-4A15-877D-FB41E006AAB9}" presName="spaceBetweenRectangles" presStyleCnt="0"/>
      <dgm:spPr/>
    </dgm:pt>
    <dgm:pt modelId="{18FC5F3A-6EF6-4ED0-8B49-5552D5209FD4}" type="pres">
      <dgm:prSet presAssocID="{D06585D5-2D2D-4A63-B921-3586418DAC2F}" presName="parentLin" presStyleCnt="0"/>
      <dgm:spPr/>
    </dgm:pt>
    <dgm:pt modelId="{594F1934-A675-4001-9E7A-04C275E6FD4C}" type="pres">
      <dgm:prSet presAssocID="{D06585D5-2D2D-4A63-B921-3586418DAC2F}" presName="parentLeftMargin" presStyleLbl="node1" presStyleIdx="0" presStyleCnt="3"/>
      <dgm:spPr/>
    </dgm:pt>
    <dgm:pt modelId="{C5EC7D7E-EE4C-48D7-97D1-32F1C9DCD013}" type="pres">
      <dgm:prSet presAssocID="{D06585D5-2D2D-4A63-B921-3586418DAC2F}" presName="parentText" presStyleLbl="node1" presStyleIdx="1" presStyleCnt="3" custScaleX="118570">
        <dgm:presLayoutVars>
          <dgm:chMax val="0"/>
          <dgm:bulletEnabled val="1"/>
        </dgm:presLayoutVars>
      </dgm:prSet>
      <dgm:spPr/>
    </dgm:pt>
    <dgm:pt modelId="{2E14512D-246A-4C40-8985-6AB4B2ED68FA}" type="pres">
      <dgm:prSet presAssocID="{D06585D5-2D2D-4A63-B921-3586418DAC2F}" presName="negativeSpace" presStyleCnt="0"/>
      <dgm:spPr/>
    </dgm:pt>
    <dgm:pt modelId="{6C6BE79C-1C26-4CC1-9FBB-CB8A3AE45BFC}" type="pres">
      <dgm:prSet presAssocID="{D06585D5-2D2D-4A63-B921-3586418DAC2F}" presName="childText" presStyleLbl="conFgAcc1" presStyleIdx="1" presStyleCnt="3">
        <dgm:presLayoutVars>
          <dgm:bulletEnabled val="1"/>
        </dgm:presLayoutVars>
      </dgm:prSet>
      <dgm:spPr/>
    </dgm:pt>
    <dgm:pt modelId="{5C8228A6-21B3-4C33-86EC-79181484A86F}" type="pres">
      <dgm:prSet presAssocID="{734BF6C5-89C9-494D-9452-56AC4B0FED6E}" presName="spaceBetweenRectangles" presStyleCnt="0"/>
      <dgm:spPr/>
    </dgm:pt>
    <dgm:pt modelId="{D5794FCD-DD6A-44E9-9AA7-06DB44A1DFD0}" type="pres">
      <dgm:prSet presAssocID="{9E336FB2-25C4-45BB-A2DA-DEA0A49EE902}" presName="parentLin" presStyleCnt="0"/>
      <dgm:spPr/>
    </dgm:pt>
    <dgm:pt modelId="{A368B597-6FA8-4B64-AB6B-16CC0587AEDF}" type="pres">
      <dgm:prSet presAssocID="{9E336FB2-25C4-45BB-A2DA-DEA0A49EE902}" presName="parentLeftMargin" presStyleLbl="node1" presStyleIdx="1" presStyleCnt="3"/>
      <dgm:spPr/>
    </dgm:pt>
    <dgm:pt modelId="{55F03D9B-C558-4EC2-A0AA-15710F6E2E1B}" type="pres">
      <dgm:prSet presAssocID="{9E336FB2-25C4-45BB-A2DA-DEA0A49EE902}" presName="parentText" presStyleLbl="node1" presStyleIdx="2" presStyleCnt="3">
        <dgm:presLayoutVars>
          <dgm:chMax val="0"/>
          <dgm:bulletEnabled val="1"/>
        </dgm:presLayoutVars>
      </dgm:prSet>
      <dgm:spPr/>
    </dgm:pt>
    <dgm:pt modelId="{F7DC4C06-BD46-44E6-B625-5405E69A9E8B}" type="pres">
      <dgm:prSet presAssocID="{9E336FB2-25C4-45BB-A2DA-DEA0A49EE902}" presName="negativeSpace" presStyleCnt="0"/>
      <dgm:spPr/>
    </dgm:pt>
    <dgm:pt modelId="{7C26D97C-B34A-434E-B048-6303A1D73C07}" type="pres">
      <dgm:prSet presAssocID="{9E336FB2-25C4-45BB-A2DA-DEA0A49EE902}" presName="childText" presStyleLbl="conFgAcc1" presStyleIdx="2" presStyleCnt="3">
        <dgm:presLayoutVars>
          <dgm:bulletEnabled val="1"/>
        </dgm:presLayoutVars>
      </dgm:prSet>
      <dgm:spPr/>
    </dgm:pt>
  </dgm:ptLst>
  <dgm:cxnLst>
    <dgm:cxn modelId="{F7A45F49-E909-4B69-8F13-7CEE6672153F}" type="presOf" srcId="{9E336FB2-25C4-45BB-A2DA-DEA0A49EE902}" destId="{A368B597-6FA8-4B64-AB6B-16CC0587AEDF}" srcOrd="0" destOrd="0" presId="urn:microsoft.com/office/officeart/2005/8/layout/list1"/>
    <dgm:cxn modelId="{1D68E56D-9E46-4B18-8F0C-02F8DF1C73BB}" srcId="{43CBE69F-90B5-4ED6-893A-D826A1A3F6D8}" destId="{39F9CE8D-E77C-460C-AAF5-359E65C081D9}" srcOrd="0" destOrd="0" parTransId="{AF0D5D9C-0E7D-4307-9FBE-0FB67733A1D8}" sibTransId="{94CD2E3C-3084-4A15-877D-FB41E006AAB9}"/>
    <dgm:cxn modelId="{D8CFAF71-1D6A-44A1-BE3D-3B46B1C98BAE}" srcId="{43CBE69F-90B5-4ED6-893A-D826A1A3F6D8}" destId="{D06585D5-2D2D-4A63-B921-3586418DAC2F}" srcOrd="1" destOrd="0" parTransId="{926314ED-16EA-45F9-87E5-2BEF06D4FD76}" sibTransId="{734BF6C5-89C9-494D-9452-56AC4B0FED6E}"/>
    <dgm:cxn modelId="{3696D153-E8C8-420A-80F8-359468D5B1AC}" srcId="{43CBE69F-90B5-4ED6-893A-D826A1A3F6D8}" destId="{9E336FB2-25C4-45BB-A2DA-DEA0A49EE902}" srcOrd="2" destOrd="0" parTransId="{2EC0D4CC-9EF9-460B-8F52-751E35301DBA}" sibTransId="{7045CAAE-10A6-4CFB-BF08-4DC140E5C7CD}"/>
    <dgm:cxn modelId="{8BC57859-E167-44D5-92A4-9347D9C80466}" type="presOf" srcId="{43CBE69F-90B5-4ED6-893A-D826A1A3F6D8}" destId="{0C26C936-0DD3-439B-A413-5F1743E30D39}" srcOrd="0" destOrd="0" presId="urn:microsoft.com/office/officeart/2005/8/layout/list1"/>
    <dgm:cxn modelId="{FDDE2997-84EF-4556-9EA8-635D1AEA2631}" type="presOf" srcId="{D06585D5-2D2D-4A63-B921-3586418DAC2F}" destId="{C5EC7D7E-EE4C-48D7-97D1-32F1C9DCD013}" srcOrd="1" destOrd="0" presId="urn:microsoft.com/office/officeart/2005/8/layout/list1"/>
    <dgm:cxn modelId="{B6D3D8A6-975C-471C-88DC-D626F3B7B90F}" type="presOf" srcId="{39F9CE8D-E77C-460C-AAF5-359E65C081D9}" destId="{C64F0BC2-F47B-4901-A92A-804D2AB040FF}" srcOrd="0" destOrd="0" presId="urn:microsoft.com/office/officeart/2005/8/layout/list1"/>
    <dgm:cxn modelId="{487655D4-2A22-47A9-9120-A23E7E82F36C}" type="presOf" srcId="{39F9CE8D-E77C-460C-AAF5-359E65C081D9}" destId="{F24B5CF9-1E57-4281-A12D-5DAFF2E35471}" srcOrd="1" destOrd="0" presId="urn:microsoft.com/office/officeart/2005/8/layout/list1"/>
    <dgm:cxn modelId="{610B7EEF-6C2D-42D3-9369-7589F05F96DF}" type="presOf" srcId="{D06585D5-2D2D-4A63-B921-3586418DAC2F}" destId="{594F1934-A675-4001-9E7A-04C275E6FD4C}" srcOrd="0" destOrd="0" presId="urn:microsoft.com/office/officeart/2005/8/layout/list1"/>
    <dgm:cxn modelId="{093193F4-EB5F-4BC8-B90B-030CD2CD37E6}" type="presOf" srcId="{9E336FB2-25C4-45BB-A2DA-DEA0A49EE902}" destId="{55F03D9B-C558-4EC2-A0AA-15710F6E2E1B}" srcOrd="1" destOrd="0" presId="urn:microsoft.com/office/officeart/2005/8/layout/list1"/>
    <dgm:cxn modelId="{24FE6343-7723-43B4-B5BF-A18EFD436843}" type="presParOf" srcId="{0C26C936-0DD3-439B-A413-5F1743E30D39}" destId="{6D9CB76B-44A9-49AB-816E-A5C5C4324714}" srcOrd="0" destOrd="0" presId="urn:microsoft.com/office/officeart/2005/8/layout/list1"/>
    <dgm:cxn modelId="{0A1C6AE0-5B57-4FBF-9408-70F10224F8DF}" type="presParOf" srcId="{6D9CB76B-44A9-49AB-816E-A5C5C4324714}" destId="{C64F0BC2-F47B-4901-A92A-804D2AB040FF}" srcOrd="0" destOrd="0" presId="urn:microsoft.com/office/officeart/2005/8/layout/list1"/>
    <dgm:cxn modelId="{F528BCF5-C594-4D0A-B557-4C27EA5067E0}" type="presParOf" srcId="{6D9CB76B-44A9-49AB-816E-A5C5C4324714}" destId="{F24B5CF9-1E57-4281-A12D-5DAFF2E35471}" srcOrd="1" destOrd="0" presId="urn:microsoft.com/office/officeart/2005/8/layout/list1"/>
    <dgm:cxn modelId="{01DF63E5-4517-4CFC-AFAA-91D9C7026679}" type="presParOf" srcId="{0C26C936-0DD3-439B-A413-5F1743E30D39}" destId="{70C14B5A-3084-4A6D-952B-3377C8C13255}" srcOrd="1" destOrd="0" presId="urn:microsoft.com/office/officeart/2005/8/layout/list1"/>
    <dgm:cxn modelId="{64FF0115-C276-4013-A122-2FD8824B22CE}" type="presParOf" srcId="{0C26C936-0DD3-439B-A413-5F1743E30D39}" destId="{DEAFFCBF-4CC1-471D-8A44-C74259A35978}" srcOrd="2" destOrd="0" presId="urn:microsoft.com/office/officeart/2005/8/layout/list1"/>
    <dgm:cxn modelId="{7B3E9DC0-DD29-4605-9D91-2187E6398995}" type="presParOf" srcId="{0C26C936-0DD3-439B-A413-5F1743E30D39}" destId="{8FF5EF9A-8E0B-4E34-8867-1430DB77B0C9}" srcOrd="3" destOrd="0" presId="urn:microsoft.com/office/officeart/2005/8/layout/list1"/>
    <dgm:cxn modelId="{21FC5EFC-1DA4-4FFF-9F6D-53F32AF3FFE6}" type="presParOf" srcId="{0C26C936-0DD3-439B-A413-5F1743E30D39}" destId="{18FC5F3A-6EF6-4ED0-8B49-5552D5209FD4}" srcOrd="4" destOrd="0" presId="urn:microsoft.com/office/officeart/2005/8/layout/list1"/>
    <dgm:cxn modelId="{DC941FB6-1124-4DF7-8A31-24DA03B5B8AF}" type="presParOf" srcId="{18FC5F3A-6EF6-4ED0-8B49-5552D5209FD4}" destId="{594F1934-A675-4001-9E7A-04C275E6FD4C}" srcOrd="0" destOrd="0" presId="urn:microsoft.com/office/officeart/2005/8/layout/list1"/>
    <dgm:cxn modelId="{CF82BC1D-600E-4D6C-97B6-3AB0F60AD519}" type="presParOf" srcId="{18FC5F3A-6EF6-4ED0-8B49-5552D5209FD4}" destId="{C5EC7D7E-EE4C-48D7-97D1-32F1C9DCD013}" srcOrd="1" destOrd="0" presId="urn:microsoft.com/office/officeart/2005/8/layout/list1"/>
    <dgm:cxn modelId="{798D52E9-0197-4097-BB98-205B90A1DF34}" type="presParOf" srcId="{0C26C936-0DD3-439B-A413-5F1743E30D39}" destId="{2E14512D-246A-4C40-8985-6AB4B2ED68FA}" srcOrd="5" destOrd="0" presId="urn:microsoft.com/office/officeart/2005/8/layout/list1"/>
    <dgm:cxn modelId="{FE9D1C57-E8B5-41B9-AF4E-828B780CA29C}" type="presParOf" srcId="{0C26C936-0DD3-439B-A413-5F1743E30D39}" destId="{6C6BE79C-1C26-4CC1-9FBB-CB8A3AE45BFC}" srcOrd="6" destOrd="0" presId="urn:microsoft.com/office/officeart/2005/8/layout/list1"/>
    <dgm:cxn modelId="{C939A79B-2C23-470A-9DDB-3995EFBCFD42}" type="presParOf" srcId="{0C26C936-0DD3-439B-A413-5F1743E30D39}" destId="{5C8228A6-21B3-4C33-86EC-79181484A86F}" srcOrd="7" destOrd="0" presId="urn:microsoft.com/office/officeart/2005/8/layout/list1"/>
    <dgm:cxn modelId="{A3719CC1-4F93-40E6-867F-F452518490BF}" type="presParOf" srcId="{0C26C936-0DD3-439B-A413-5F1743E30D39}" destId="{D5794FCD-DD6A-44E9-9AA7-06DB44A1DFD0}" srcOrd="8" destOrd="0" presId="urn:microsoft.com/office/officeart/2005/8/layout/list1"/>
    <dgm:cxn modelId="{8AAB9FD6-0C96-4F0C-BA23-D2DFA5260171}" type="presParOf" srcId="{D5794FCD-DD6A-44E9-9AA7-06DB44A1DFD0}" destId="{A368B597-6FA8-4B64-AB6B-16CC0587AEDF}" srcOrd="0" destOrd="0" presId="urn:microsoft.com/office/officeart/2005/8/layout/list1"/>
    <dgm:cxn modelId="{559C3906-56B3-4556-8524-2D936162D881}" type="presParOf" srcId="{D5794FCD-DD6A-44E9-9AA7-06DB44A1DFD0}" destId="{55F03D9B-C558-4EC2-A0AA-15710F6E2E1B}" srcOrd="1" destOrd="0" presId="urn:microsoft.com/office/officeart/2005/8/layout/list1"/>
    <dgm:cxn modelId="{64066EE1-BFEF-4EB1-85BD-0578C6CCF7D2}" type="presParOf" srcId="{0C26C936-0DD3-439B-A413-5F1743E30D39}" destId="{F7DC4C06-BD46-44E6-B625-5405E69A9E8B}" srcOrd="9" destOrd="0" presId="urn:microsoft.com/office/officeart/2005/8/layout/list1"/>
    <dgm:cxn modelId="{641C4EA7-DCA4-42B1-808B-A2C5F586B467}" type="presParOf" srcId="{0C26C936-0DD3-439B-A413-5F1743E30D39}" destId="{7C26D97C-B34A-434E-B048-6303A1D73C0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3CEFF-ED79-4490-8209-13B74020CC2F}">
      <dsp:nvSpPr>
        <dsp:cNvPr id="0" name=""/>
        <dsp:cNvSpPr/>
      </dsp:nvSpPr>
      <dsp:spPr>
        <a:xfrm>
          <a:off x="7129462" y="2718691"/>
          <a:ext cx="91440" cy="500659"/>
        </a:xfrm>
        <a:custGeom>
          <a:avLst/>
          <a:gdLst/>
          <a:ahLst/>
          <a:cxnLst/>
          <a:rect l="0" t="0" r="0" b="0"/>
          <a:pathLst>
            <a:path>
              <a:moveTo>
                <a:pt x="45720" y="0"/>
              </a:moveTo>
              <a:lnTo>
                <a:pt x="45720" y="500659"/>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7D8D09-5AAB-4282-9211-6895B967AF71}">
      <dsp:nvSpPr>
        <dsp:cNvPr id="0" name=""/>
        <dsp:cNvSpPr/>
      </dsp:nvSpPr>
      <dsp:spPr>
        <a:xfrm>
          <a:off x="5071169" y="1124901"/>
          <a:ext cx="2104012" cy="500659"/>
        </a:xfrm>
        <a:custGeom>
          <a:avLst/>
          <a:gdLst/>
          <a:ahLst/>
          <a:cxnLst/>
          <a:rect l="0" t="0" r="0" b="0"/>
          <a:pathLst>
            <a:path>
              <a:moveTo>
                <a:pt x="0" y="0"/>
              </a:moveTo>
              <a:lnTo>
                <a:pt x="0" y="341184"/>
              </a:lnTo>
              <a:lnTo>
                <a:pt x="2104012" y="341184"/>
              </a:lnTo>
              <a:lnTo>
                <a:pt x="2104012" y="50065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7E184B-9A59-44EC-8F36-FF008B230DA1}">
      <dsp:nvSpPr>
        <dsp:cNvPr id="0" name=""/>
        <dsp:cNvSpPr/>
      </dsp:nvSpPr>
      <dsp:spPr>
        <a:xfrm>
          <a:off x="2967156" y="2718691"/>
          <a:ext cx="2104012" cy="500659"/>
        </a:xfrm>
        <a:custGeom>
          <a:avLst/>
          <a:gdLst/>
          <a:ahLst/>
          <a:cxnLst/>
          <a:rect l="0" t="0" r="0" b="0"/>
          <a:pathLst>
            <a:path>
              <a:moveTo>
                <a:pt x="0" y="0"/>
              </a:moveTo>
              <a:lnTo>
                <a:pt x="0" y="341184"/>
              </a:lnTo>
              <a:lnTo>
                <a:pt x="2104012" y="341184"/>
              </a:lnTo>
              <a:lnTo>
                <a:pt x="2104012" y="500659"/>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180CC-FB51-4EB5-B098-33F75A137BE6}">
      <dsp:nvSpPr>
        <dsp:cNvPr id="0" name=""/>
        <dsp:cNvSpPr/>
      </dsp:nvSpPr>
      <dsp:spPr>
        <a:xfrm>
          <a:off x="2921436" y="2718691"/>
          <a:ext cx="91440" cy="500659"/>
        </a:xfrm>
        <a:custGeom>
          <a:avLst/>
          <a:gdLst/>
          <a:ahLst/>
          <a:cxnLst/>
          <a:rect l="0" t="0" r="0" b="0"/>
          <a:pathLst>
            <a:path>
              <a:moveTo>
                <a:pt x="45720" y="0"/>
              </a:moveTo>
              <a:lnTo>
                <a:pt x="45720" y="500659"/>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D077EF-3AB9-4567-9E55-0426D82E1A18}">
      <dsp:nvSpPr>
        <dsp:cNvPr id="0" name=""/>
        <dsp:cNvSpPr/>
      </dsp:nvSpPr>
      <dsp:spPr>
        <a:xfrm>
          <a:off x="863143" y="2718691"/>
          <a:ext cx="2104012" cy="500659"/>
        </a:xfrm>
        <a:custGeom>
          <a:avLst/>
          <a:gdLst/>
          <a:ahLst/>
          <a:cxnLst/>
          <a:rect l="0" t="0" r="0" b="0"/>
          <a:pathLst>
            <a:path>
              <a:moveTo>
                <a:pt x="2104012" y="0"/>
              </a:moveTo>
              <a:lnTo>
                <a:pt x="2104012" y="341184"/>
              </a:lnTo>
              <a:lnTo>
                <a:pt x="0" y="341184"/>
              </a:lnTo>
              <a:lnTo>
                <a:pt x="0" y="500659"/>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B8DDB5-3352-4D09-927C-199FEF00D850}">
      <dsp:nvSpPr>
        <dsp:cNvPr id="0" name=""/>
        <dsp:cNvSpPr/>
      </dsp:nvSpPr>
      <dsp:spPr>
        <a:xfrm>
          <a:off x="2967156" y="1124901"/>
          <a:ext cx="2104012" cy="500659"/>
        </a:xfrm>
        <a:custGeom>
          <a:avLst/>
          <a:gdLst/>
          <a:ahLst/>
          <a:cxnLst/>
          <a:rect l="0" t="0" r="0" b="0"/>
          <a:pathLst>
            <a:path>
              <a:moveTo>
                <a:pt x="2104012" y="0"/>
              </a:moveTo>
              <a:lnTo>
                <a:pt x="2104012" y="341184"/>
              </a:lnTo>
              <a:lnTo>
                <a:pt x="0" y="341184"/>
              </a:lnTo>
              <a:lnTo>
                <a:pt x="0" y="50065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EB77D-6385-41E3-BE76-896E51E8A94C}">
      <dsp:nvSpPr>
        <dsp:cNvPr id="0" name=""/>
        <dsp:cNvSpPr/>
      </dsp:nvSpPr>
      <dsp:spPr>
        <a:xfrm>
          <a:off x="4210436" y="31771"/>
          <a:ext cx="1721465" cy="109313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5F8F78-7B76-4D07-8913-9FAB32F44999}">
      <dsp:nvSpPr>
        <dsp:cNvPr id="0" name=""/>
        <dsp:cNvSpPr/>
      </dsp:nvSpPr>
      <dsp:spPr>
        <a:xfrm>
          <a:off x="4401710" y="213481"/>
          <a:ext cx="1721465" cy="109313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VEIDS</a:t>
          </a:r>
        </a:p>
      </dsp:txBody>
      <dsp:txXfrm>
        <a:off x="4433727" y="245498"/>
        <a:ext cx="1657431" cy="1029096"/>
      </dsp:txXfrm>
    </dsp:sp>
    <dsp:sp modelId="{629A949C-896E-472B-93E0-91CB98AC0909}">
      <dsp:nvSpPr>
        <dsp:cNvPr id="0" name=""/>
        <dsp:cNvSpPr/>
      </dsp:nvSpPr>
      <dsp:spPr>
        <a:xfrm>
          <a:off x="2106423" y="1625561"/>
          <a:ext cx="1721465" cy="109313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F53856-2C38-4F9C-A7DB-939237EF4254}">
      <dsp:nvSpPr>
        <dsp:cNvPr id="0" name=""/>
        <dsp:cNvSpPr/>
      </dsp:nvSpPr>
      <dsp:spPr>
        <a:xfrm>
          <a:off x="2297697" y="1807271"/>
          <a:ext cx="1721465" cy="109313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Bez apvēršanas</a:t>
          </a:r>
        </a:p>
      </dsp:txBody>
      <dsp:txXfrm>
        <a:off x="2329714" y="1839288"/>
        <a:ext cx="1657431" cy="1029096"/>
      </dsp:txXfrm>
    </dsp:sp>
    <dsp:sp modelId="{8122E46F-57BA-42AC-897C-1B945A721DC5}">
      <dsp:nvSpPr>
        <dsp:cNvPr id="0" name=""/>
        <dsp:cNvSpPr/>
      </dsp:nvSpPr>
      <dsp:spPr>
        <a:xfrm>
          <a:off x="2411" y="3219351"/>
          <a:ext cx="1721465" cy="109313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1EE512-BCD9-4E06-8566-E8A749118C94}">
      <dsp:nvSpPr>
        <dsp:cNvPr id="0" name=""/>
        <dsp:cNvSpPr/>
      </dsp:nvSpPr>
      <dsp:spPr>
        <a:xfrm>
          <a:off x="193684" y="3401061"/>
          <a:ext cx="1721465" cy="109313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Vienlaidus</a:t>
          </a:r>
        </a:p>
        <a:p>
          <a:pPr marL="0" lvl="0" indent="0" algn="ctr" defTabSz="1022350">
            <a:lnSpc>
              <a:spcPct val="90000"/>
            </a:lnSpc>
            <a:spcBef>
              <a:spcPct val="0"/>
            </a:spcBef>
            <a:spcAft>
              <a:spcPct val="35000"/>
            </a:spcAft>
            <a:buNone/>
          </a:pPr>
          <a:r>
            <a:rPr lang="lv-LV" sz="2300" kern="1200" dirty="0"/>
            <a:t>(dziļi,sekli)</a:t>
          </a:r>
        </a:p>
      </dsp:txBody>
      <dsp:txXfrm>
        <a:off x="225701" y="3433078"/>
        <a:ext cx="1657431" cy="1029096"/>
      </dsp:txXfrm>
    </dsp:sp>
    <dsp:sp modelId="{BD45AC16-6AC7-44E5-B6AF-F42A108BF248}">
      <dsp:nvSpPr>
        <dsp:cNvPr id="0" name=""/>
        <dsp:cNvSpPr/>
      </dsp:nvSpPr>
      <dsp:spPr>
        <a:xfrm>
          <a:off x="2106423" y="3219351"/>
          <a:ext cx="1721465" cy="109313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194F0E-F398-47F1-863F-FEB203B325A3}">
      <dsp:nvSpPr>
        <dsp:cNvPr id="0" name=""/>
        <dsp:cNvSpPr/>
      </dsp:nvSpPr>
      <dsp:spPr>
        <a:xfrm>
          <a:off x="2297697" y="3401061"/>
          <a:ext cx="1721465" cy="109313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Rindās (strip-till)</a:t>
          </a:r>
        </a:p>
      </dsp:txBody>
      <dsp:txXfrm>
        <a:off x="2329714" y="3433078"/>
        <a:ext cx="1657431" cy="1029096"/>
      </dsp:txXfrm>
    </dsp:sp>
    <dsp:sp modelId="{D184D84D-DADB-4253-AE81-A7777979C91E}">
      <dsp:nvSpPr>
        <dsp:cNvPr id="0" name=""/>
        <dsp:cNvSpPr/>
      </dsp:nvSpPr>
      <dsp:spPr>
        <a:xfrm>
          <a:off x="4210436" y="3219351"/>
          <a:ext cx="1721465" cy="109313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1AD43-6EF2-4D9E-A8F6-7DA2427CCEC9}">
      <dsp:nvSpPr>
        <dsp:cNvPr id="0" name=""/>
        <dsp:cNvSpPr/>
      </dsp:nvSpPr>
      <dsp:spPr>
        <a:xfrm>
          <a:off x="4401710" y="3401061"/>
          <a:ext cx="1721465" cy="109313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Tiešā sēja (no-till)</a:t>
          </a:r>
        </a:p>
      </dsp:txBody>
      <dsp:txXfrm>
        <a:off x="4433727" y="3433078"/>
        <a:ext cx="1657431" cy="1029096"/>
      </dsp:txXfrm>
    </dsp:sp>
    <dsp:sp modelId="{229DCC77-B7E9-4249-92C0-B8BAA99E6582}">
      <dsp:nvSpPr>
        <dsp:cNvPr id="0" name=""/>
        <dsp:cNvSpPr/>
      </dsp:nvSpPr>
      <dsp:spPr>
        <a:xfrm>
          <a:off x="6314449" y="1625561"/>
          <a:ext cx="1721465" cy="109313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AACFA-D88B-4E2F-81F8-40E08A40F31D}">
      <dsp:nvSpPr>
        <dsp:cNvPr id="0" name=""/>
        <dsp:cNvSpPr/>
      </dsp:nvSpPr>
      <dsp:spPr>
        <a:xfrm>
          <a:off x="6505723" y="1807271"/>
          <a:ext cx="1721465" cy="109313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Ar apvēršanu</a:t>
          </a:r>
        </a:p>
      </dsp:txBody>
      <dsp:txXfrm>
        <a:off x="6537740" y="1839288"/>
        <a:ext cx="1657431" cy="1029096"/>
      </dsp:txXfrm>
    </dsp:sp>
    <dsp:sp modelId="{41F99058-271C-4957-87CD-5AD6413D54E4}">
      <dsp:nvSpPr>
        <dsp:cNvPr id="0" name=""/>
        <dsp:cNvSpPr/>
      </dsp:nvSpPr>
      <dsp:spPr>
        <a:xfrm>
          <a:off x="6314449" y="3219351"/>
          <a:ext cx="1721465" cy="109313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8CA19-50A7-4387-B6D4-9D5FF5638283}">
      <dsp:nvSpPr>
        <dsp:cNvPr id="0" name=""/>
        <dsp:cNvSpPr/>
      </dsp:nvSpPr>
      <dsp:spPr>
        <a:xfrm>
          <a:off x="6505723" y="3401061"/>
          <a:ext cx="1721465" cy="109313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Tradicionālā (aršana)</a:t>
          </a:r>
        </a:p>
      </dsp:txBody>
      <dsp:txXfrm>
        <a:off x="6537740" y="3433078"/>
        <a:ext cx="1657431" cy="102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FCBF-4CC1-471D-8A44-C74259A35978}">
      <dsp:nvSpPr>
        <dsp:cNvPr id="0" name=""/>
        <dsp:cNvSpPr/>
      </dsp:nvSpPr>
      <dsp:spPr>
        <a:xfrm>
          <a:off x="0" y="796161"/>
          <a:ext cx="8229600" cy="730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4B5CF9-1E57-4281-A12D-5DAFF2E35471}">
      <dsp:nvSpPr>
        <dsp:cNvPr id="0" name=""/>
        <dsp:cNvSpPr/>
      </dsp:nvSpPr>
      <dsp:spPr>
        <a:xfrm>
          <a:off x="411480" y="368121"/>
          <a:ext cx="5760720" cy="8560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a:lnSpc>
              <a:spcPct val="90000"/>
            </a:lnSpc>
            <a:spcBef>
              <a:spcPct val="0"/>
            </a:spcBef>
            <a:spcAft>
              <a:spcPct val="35000"/>
            </a:spcAft>
            <a:buNone/>
          </a:pPr>
          <a:r>
            <a:rPr lang="lv-LV" sz="2900" kern="1200" dirty="0">
              <a:solidFill>
                <a:schemeClr val="tx1"/>
              </a:solidFill>
            </a:rPr>
            <a:t>Tilpumsvars, </a:t>
          </a:r>
          <a:r>
            <a:rPr lang="lv-LV" sz="2900" kern="1200" dirty="0">
              <a:solidFill>
                <a:schemeClr val="bg1"/>
              </a:solidFill>
            </a:rPr>
            <a:t>g cm</a:t>
          </a:r>
          <a:r>
            <a:rPr lang="lv-LV" sz="2900" b="1" kern="1200" baseline="30000" dirty="0"/>
            <a:t>-</a:t>
          </a:r>
          <a:r>
            <a:rPr lang="lv-LV" sz="2900" kern="1200" baseline="30000" dirty="0">
              <a:solidFill>
                <a:schemeClr val="bg1"/>
              </a:solidFill>
            </a:rPr>
            <a:t>3</a:t>
          </a:r>
          <a:r>
            <a:rPr lang="lv-LV" sz="2900" kern="1200" dirty="0">
              <a:solidFill>
                <a:schemeClr val="bg1"/>
              </a:solidFill>
            </a:rPr>
            <a:t> </a:t>
          </a:r>
        </a:p>
      </dsp:txBody>
      <dsp:txXfrm>
        <a:off x="453270" y="409911"/>
        <a:ext cx="5677140" cy="772500"/>
      </dsp:txXfrm>
    </dsp:sp>
    <dsp:sp modelId="{6C6BE79C-1C26-4CC1-9FBB-CB8A3AE45BFC}">
      <dsp:nvSpPr>
        <dsp:cNvPr id="0" name=""/>
        <dsp:cNvSpPr/>
      </dsp:nvSpPr>
      <dsp:spPr>
        <a:xfrm>
          <a:off x="0" y="2111601"/>
          <a:ext cx="8229600" cy="730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EC7D7E-EE4C-48D7-97D1-32F1C9DCD013}">
      <dsp:nvSpPr>
        <dsp:cNvPr id="0" name=""/>
        <dsp:cNvSpPr/>
      </dsp:nvSpPr>
      <dsp:spPr>
        <a:xfrm>
          <a:off x="411480" y="1683561"/>
          <a:ext cx="6830485" cy="8560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a:lnSpc>
              <a:spcPct val="90000"/>
            </a:lnSpc>
            <a:spcBef>
              <a:spcPct val="0"/>
            </a:spcBef>
            <a:spcAft>
              <a:spcPct val="35000"/>
            </a:spcAft>
            <a:buNone/>
          </a:pPr>
          <a:r>
            <a:rPr lang="lv-LV" sz="2900" kern="1200" dirty="0">
              <a:solidFill>
                <a:schemeClr val="tx1"/>
              </a:solidFill>
            </a:rPr>
            <a:t>Penetrometriskā pretestība, </a:t>
          </a:r>
          <a:r>
            <a:rPr lang="lv-LV" sz="2900" b="1" kern="1200" dirty="0"/>
            <a:t>N cm</a:t>
          </a:r>
          <a:r>
            <a:rPr lang="lv-LV" sz="2900" b="1" kern="1200" baseline="30000" dirty="0"/>
            <a:t>-2</a:t>
          </a:r>
          <a:endParaRPr lang="lv-LV" sz="2900" kern="1200" dirty="0">
            <a:solidFill>
              <a:schemeClr val="tx1"/>
            </a:solidFill>
          </a:endParaRPr>
        </a:p>
      </dsp:txBody>
      <dsp:txXfrm>
        <a:off x="453270" y="1725351"/>
        <a:ext cx="6746905" cy="772500"/>
      </dsp:txXfrm>
    </dsp:sp>
    <dsp:sp modelId="{7C26D97C-B34A-434E-B048-6303A1D73C07}">
      <dsp:nvSpPr>
        <dsp:cNvPr id="0" name=""/>
        <dsp:cNvSpPr/>
      </dsp:nvSpPr>
      <dsp:spPr>
        <a:xfrm>
          <a:off x="0" y="3427041"/>
          <a:ext cx="8229600" cy="730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F03D9B-C558-4EC2-A0AA-15710F6E2E1B}">
      <dsp:nvSpPr>
        <dsp:cNvPr id="0" name=""/>
        <dsp:cNvSpPr/>
      </dsp:nvSpPr>
      <dsp:spPr>
        <a:xfrm>
          <a:off x="411480" y="2999001"/>
          <a:ext cx="5760720" cy="8560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a:lnSpc>
              <a:spcPct val="90000"/>
            </a:lnSpc>
            <a:spcBef>
              <a:spcPct val="0"/>
            </a:spcBef>
            <a:spcAft>
              <a:spcPct val="35000"/>
            </a:spcAft>
            <a:buNone/>
          </a:pPr>
          <a:r>
            <a:rPr lang="lv-LV" sz="2900" kern="1200" dirty="0">
              <a:solidFill>
                <a:schemeClr val="tx1"/>
              </a:solidFill>
            </a:rPr>
            <a:t>Mitrums,</a:t>
          </a:r>
          <a:r>
            <a:rPr lang="lv-LV" sz="2900" kern="1200" dirty="0">
              <a:solidFill>
                <a:schemeClr val="bg1"/>
              </a:solidFill>
            </a:rPr>
            <a:t> %</a:t>
          </a:r>
        </a:p>
      </dsp:txBody>
      <dsp:txXfrm>
        <a:off x="453270" y="3040791"/>
        <a:ext cx="567714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23155437-386A-4919-AA5F-7119B173DB2B}" type="datetimeFigureOut">
              <a:rPr lang="lv-LV" smtClean="0"/>
              <a:t>25.01.2023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E5EB678-DB30-4F31-A06D-81E4351AE203}" type="slidenum">
              <a:rPr lang="lv-LV" smtClean="0"/>
              <a:t>‹#›</a:t>
            </a:fld>
            <a:endParaRPr lang="lv-LV"/>
          </a:p>
        </p:txBody>
      </p:sp>
    </p:spTree>
    <p:extLst>
      <p:ext uri="{BB962C8B-B14F-4D97-AF65-F5344CB8AC3E}">
        <p14:creationId xmlns:p14="http://schemas.microsoft.com/office/powerpoint/2010/main" val="191918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23155437-386A-4919-AA5F-7119B173DB2B}" type="datetimeFigureOut">
              <a:rPr lang="lv-LV" smtClean="0"/>
              <a:t>25.01.2023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E5EB678-DB30-4F31-A06D-81E4351AE203}" type="slidenum">
              <a:rPr lang="lv-LV" smtClean="0"/>
              <a:t>‹#›</a:t>
            </a:fld>
            <a:endParaRPr lang="lv-LV"/>
          </a:p>
        </p:txBody>
      </p:sp>
    </p:spTree>
    <p:extLst>
      <p:ext uri="{BB962C8B-B14F-4D97-AF65-F5344CB8AC3E}">
        <p14:creationId xmlns:p14="http://schemas.microsoft.com/office/powerpoint/2010/main" val="291003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23155437-386A-4919-AA5F-7119B173DB2B}" type="datetimeFigureOut">
              <a:rPr lang="lv-LV" smtClean="0"/>
              <a:t>25.01.2023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E5EB678-DB30-4F31-A06D-81E4351AE203}" type="slidenum">
              <a:rPr lang="lv-LV" smtClean="0"/>
              <a:t>‹#›</a:t>
            </a:fld>
            <a:endParaRPr lang="lv-LV"/>
          </a:p>
        </p:txBody>
      </p:sp>
    </p:spTree>
    <p:extLst>
      <p:ext uri="{BB962C8B-B14F-4D97-AF65-F5344CB8AC3E}">
        <p14:creationId xmlns:p14="http://schemas.microsoft.com/office/powerpoint/2010/main" val="141399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23155437-386A-4919-AA5F-7119B173DB2B}" type="datetimeFigureOut">
              <a:rPr lang="lv-LV" smtClean="0"/>
              <a:t>25.01.2023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E5EB678-DB30-4F31-A06D-81E4351AE203}" type="slidenum">
              <a:rPr lang="lv-LV" smtClean="0"/>
              <a:t>‹#›</a:t>
            </a:fld>
            <a:endParaRPr lang="lv-LV"/>
          </a:p>
        </p:txBody>
      </p:sp>
    </p:spTree>
    <p:extLst>
      <p:ext uri="{BB962C8B-B14F-4D97-AF65-F5344CB8AC3E}">
        <p14:creationId xmlns:p14="http://schemas.microsoft.com/office/powerpoint/2010/main" val="341370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155437-386A-4919-AA5F-7119B173DB2B}" type="datetimeFigureOut">
              <a:rPr lang="lv-LV" smtClean="0"/>
              <a:t>25.01.2023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E5EB678-DB30-4F31-A06D-81E4351AE203}" type="slidenum">
              <a:rPr lang="lv-LV" smtClean="0"/>
              <a:t>‹#›</a:t>
            </a:fld>
            <a:endParaRPr lang="lv-LV"/>
          </a:p>
        </p:txBody>
      </p:sp>
    </p:spTree>
    <p:extLst>
      <p:ext uri="{BB962C8B-B14F-4D97-AF65-F5344CB8AC3E}">
        <p14:creationId xmlns:p14="http://schemas.microsoft.com/office/powerpoint/2010/main" val="402479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23155437-386A-4919-AA5F-7119B173DB2B}" type="datetimeFigureOut">
              <a:rPr lang="lv-LV" smtClean="0"/>
              <a:t>25.01.2023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E5EB678-DB30-4F31-A06D-81E4351AE203}" type="slidenum">
              <a:rPr lang="lv-LV" smtClean="0"/>
              <a:t>‹#›</a:t>
            </a:fld>
            <a:endParaRPr lang="lv-LV"/>
          </a:p>
        </p:txBody>
      </p:sp>
    </p:spTree>
    <p:extLst>
      <p:ext uri="{BB962C8B-B14F-4D97-AF65-F5344CB8AC3E}">
        <p14:creationId xmlns:p14="http://schemas.microsoft.com/office/powerpoint/2010/main" val="205235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23155437-386A-4919-AA5F-7119B173DB2B}" type="datetimeFigureOut">
              <a:rPr lang="lv-LV" smtClean="0"/>
              <a:t>25.01.2023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E5EB678-DB30-4F31-A06D-81E4351AE203}" type="slidenum">
              <a:rPr lang="lv-LV" smtClean="0"/>
              <a:t>‹#›</a:t>
            </a:fld>
            <a:endParaRPr lang="lv-LV"/>
          </a:p>
        </p:txBody>
      </p:sp>
    </p:spTree>
    <p:extLst>
      <p:ext uri="{BB962C8B-B14F-4D97-AF65-F5344CB8AC3E}">
        <p14:creationId xmlns:p14="http://schemas.microsoft.com/office/powerpoint/2010/main" val="249487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23155437-386A-4919-AA5F-7119B173DB2B}" type="datetimeFigureOut">
              <a:rPr lang="lv-LV" smtClean="0"/>
              <a:t>25.01.2023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E5EB678-DB30-4F31-A06D-81E4351AE203}" type="slidenum">
              <a:rPr lang="lv-LV" smtClean="0"/>
              <a:t>‹#›</a:t>
            </a:fld>
            <a:endParaRPr lang="lv-LV"/>
          </a:p>
        </p:txBody>
      </p:sp>
    </p:spTree>
    <p:extLst>
      <p:ext uri="{BB962C8B-B14F-4D97-AF65-F5344CB8AC3E}">
        <p14:creationId xmlns:p14="http://schemas.microsoft.com/office/powerpoint/2010/main" val="372150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55437-386A-4919-AA5F-7119B173DB2B}" type="datetimeFigureOut">
              <a:rPr lang="lv-LV" smtClean="0"/>
              <a:t>25.01.2023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1E5EB678-DB30-4F31-A06D-81E4351AE203}" type="slidenum">
              <a:rPr lang="lv-LV" smtClean="0"/>
              <a:t>‹#›</a:t>
            </a:fld>
            <a:endParaRPr lang="lv-LV"/>
          </a:p>
        </p:txBody>
      </p:sp>
    </p:spTree>
    <p:extLst>
      <p:ext uri="{BB962C8B-B14F-4D97-AF65-F5344CB8AC3E}">
        <p14:creationId xmlns:p14="http://schemas.microsoft.com/office/powerpoint/2010/main" val="100938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155437-386A-4919-AA5F-7119B173DB2B}" type="datetimeFigureOut">
              <a:rPr lang="lv-LV" smtClean="0"/>
              <a:t>25.01.2023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E5EB678-DB30-4F31-A06D-81E4351AE203}" type="slidenum">
              <a:rPr lang="lv-LV" smtClean="0"/>
              <a:t>‹#›</a:t>
            </a:fld>
            <a:endParaRPr lang="lv-LV"/>
          </a:p>
        </p:txBody>
      </p:sp>
    </p:spTree>
    <p:extLst>
      <p:ext uri="{BB962C8B-B14F-4D97-AF65-F5344CB8AC3E}">
        <p14:creationId xmlns:p14="http://schemas.microsoft.com/office/powerpoint/2010/main" val="339743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155437-386A-4919-AA5F-7119B173DB2B}" type="datetimeFigureOut">
              <a:rPr lang="lv-LV" smtClean="0"/>
              <a:t>25.01.2023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E5EB678-DB30-4F31-A06D-81E4351AE203}" type="slidenum">
              <a:rPr lang="lv-LV" smtClean="0"/>
              <a:t>‹#›</a:t>
            </a:fld>
            <a:endParaRPr lang="lv-LV"/>
          </a:p>
        </p:txBody>
      </p:sp>
    </p:spTree>
    <p:extLst>
      <p:ext uri="{BB962C8B-B14F-4D97-AF65-F5344CB8AC3E}">
        <p14:creationId xmlns:p14="http://schemas.microsoft.com/office/powerpoint/2010/main" val="63170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55437-386A-4919-AA5F-7119B173DB2B}" type="datetimeFigureOut">
              <a:rPr lang="lv-LV" smtClean="0"/>
              <a:t>25.01.2023</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EB678-DB30-4F31-A06D-81E4351AE203}" type="slidenum">
              <a:rPr lang="lv-LV" smtClean="0"/>
              <a:t>‹#›</a:t>
            </a:fld>
            <a:endParaRPr lang="lv-LV"/>
          </a:p>
        </p:txBody>
      </p:sp>
    </p:spTree>
    <p:extLst>
      <p:ext uri="{BB962C8B-B14F-4D97-AF65-F5344CB8AC3E}">
        <p14:creationId xmlns:p14="http://schemas.microsoft.com/office/powerpoint/2010/main" val="2185074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zm.gov.lv/public/ck/files/ZM/kartibas/ZMk_21_2014.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s://llufb.llu.lv/proceedings/n26/2/LLU-raksti-nr26-18-3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6137"/>
            <a:ext cx="9324528" cy="648647"/>
          </a:xfrm>
        </p:spPr>
        <p:txBody>
          <a:bodyPr>
            <a:noAutofit/>
          </a:bodyPr>
          <a:lstStyle/>
          <a:p>
            <a:pPr>
              <a:spcBef>
                <a:spcPts val="0"/>
              </a:spcBef>
              <a:defRPr/>
            </a:pPr>
            <a:r>
              <a:rPr lang="lv-LV" sz="1600" b="1" dirty="0"/>
              <a:t>Progresīva zemkopības sistēma kā pamats vidi saudzējošai un efektīvai Latvijas augkopībai</a:t>
            </a:r>
            <a:br>
              <a:rPr lang="lv-LV" sz="1600" dirty="0"/>
            </a:br>
            <a:r>
              <a:rPr lang="lv-LV" sz="1600" dirty="0"/>
              <a:t>Projekts Nr.19-00-A01612-000011</a:t>
            </a:r>
          </a:p>
        </p:txBody>
      </p:sp>
      <p:sp>
        <p:nvSpPr>
          <p:cNvPr id="5" name="TextBox 4"/>
          <p:cNvSpPr txBox="1"/>
          <p:nvPr/>
        </p:nvSpPr>
        <p:spPr>
          <a:xfrm>
            <a:off x="1447153" y="6298522"/>
            <a:ext cx="6337825" cy="400110"/>
          </a:xfrm>
          <a:prstGeom prst="rect">
            <a:avLst/>
          </a:prstGeom>
          <a:noFill/>
        </p:spPr>
        <p:txBody>
          <a:bodyPr wrap="none" rtlCol="0">
            <a:spAutoFit/>
          </a:bodyPr>
          <a:lstStyle/>
          <a:p>
            <a:r>
              <a:rPr lang="lv-LV" sz="2000" b="1" dirty="0"/>
              <a:t>Atbalsta Zemkopības ministrija un Lauku atbalsta dienests</a:t>
            </a:r>
          </a:p>
        </p:txBody>
      </p:sp>
      <p:sp>
        <p:nvSpPr>
          <p:cNvPr id="7" name="TextBox 6"/>
          <p:cNvSpPr txBox="1"/>
          <p:nvPr/>
        </p:nvSpPr>
        <p:spPr>
          <a:xfrm>
            <a:off x="221788" y="1723745"/>
            <a:ext cx="8964488" cy="584775"/>
          </a:xfrm>
          <a:prstGeom prst="rect">
            <a:avLst/>
          </a:prstGeom>
          <a:solidFill>
            <a:schemeClr val="bg1"/>
          </a:solidFill>
        </p:spPr>
        <p:txBody>
          <a:bodyPr wrap="square" rtlCol="0">
            <a:spAutoFit/>
          </a:bodyPr>
          <a:lstStyle/>
          <a:p>
            <a:pPr algn="ctr"/>
            <a:r>
              <a:rPr lang="lv-LV" sz="1600" b="1" dirty="0"/>
              <a:t>“</a:t>
            </a:r>
            <a:r>
              <a:rPr lang="lv-LV" sz="1600" b="1" dirty="0">
                <a:effectLst/>
                <a:latin typeface="Arial" panose="020B0604020202020204" pitchFamily="34" charset="0"/>
                <a:ea typeface="MS Mincho" panose="02020609040205080304" pitchFamily="49" charset="-128"/>
              </a:rPr>
              <a:t>Progresīva zemkopība – augsnes apstrādes sistēmas, saimniecību prakses un izaicinājumi</a:t>
            </a:r>
            <a:r>
              <a:rPr lang="lv-LV" sz="1600" b="1" dirty="0"/>
              <a:t>”</a:t>
            </a:r>
            <a:endParaRPr lang="lv-LV" sz="1600" b="1" dirty="0">
              <a:solidFill>
                <a:schemeClr val="accent6">
                  <a:lumMod val="75000"/>
                </a:schemeClr>
              </a:solidFill>
            </a:endParaRPr>
          </a:p>
        </p:txBody>
      </p:sp>
      <p:sp>
        <p:nvSpPr>
          <p:cNvPr id="8" name="TextBox 7"/>
          <p:cNvSpPr txBox="1"/>
          <p:nvPr/>
        </p:nvSpPr>
        <p:spPr>
          <a:xfrm>
            <a:off x="0" y="3501008"/>
            <a:ext cx="8964488" cy="1261884"/>
          </a:xfrm>
          <a:prstGeom prst="rect">
            <a:avLst/>
          </a:prstGeom>
          <a:solidFill>
            <a:schemeClr val="bg1"/>
          </a:solidFill>
        </p:spPr>
        <p:txBody>
          <a:bodyPr wrap="square" rtlCol="0">
            <a:spAutoFit/>
          </a:bodyPr>
          <a:lstStyle/>
          <a:p>
            <a:pPr algn="ctr"/>
            <a:r>
              <a:rPr lang="lv-LV" sz="4000" b="1" dirty="0">
                <a:solidFill>
                  <a:schemeClr val="accent3">
                    <a:lumMod val="50000"/>
                  </a:schemeClr>
                </a:solidFill>
              </a:rPr>
              <a:t>APSTRĀDES VEIDA IETEKME </a:t>
            </a:r>
            <a:r>
              <a:rPr lang="lv-LV" sz="3600" b="1" dirty="0">
                <a:solidFill>
                  <a:schemeClr val="accent3">
                    <a:lumMod val="50000"/>
                  </a:schemeClr>
                </a:solidFill>
              </a:rPr>
              <a:t>UZ AUGSNES ĪPAŠĪBĀM UN KULTŪRAUGU RAŽU</a:t>
            </a:r>
          </a:p>
        </p:txBody>
      </p:sp>
      <p:sp>
        <p:nvSpPr>
          <p:cNvPr id="9" name="TextBox 8"/>
          <p:cNvSpPr txBox="1"/>
          <p:nvPr/>
        </p:nvSpPr>
        <p:spPr>
          <a:xfrm>
            <a:off x="3691880" y="5116955"/>
            <a:ext cx="5256584" cy="584775"/>
          </a:xfrm>
          <a:prstGeom prst="rect">
            <a:avLst/>
          </a:prstGeom>
          <a:solidFill>
            <a:schemeClr val="bg1"/>
          </a:solidFill>
        </p:spPr>
        <p:txBody>
          <a:bodyPr wrap="square" rtlCol="0">
            <a:spAutoFit/>
          </a:bodyPr>
          <a:lstStyle/>
          <a:p>
            <a:pPr algn="ctr"/>
            <a:r>
              <a:rPr lang="lv-LV" sz="3200" b="1" dirty="0">
                <a:solidFill>
                  <a:schemeClr val="accent3">
                    <a:lumMod val="50000"/>
                  </a:schemeClr>
                </a:solidFill>
              </a:rPr>
              <a:t>Līvija Zariņa, 2</a:t>
            </a:r>
            <a:r>
              <a:rPr lang="en-US" sz="3200" b="1" dirty="0">
                <a:solidFill>
                  <a:schemeClr val="accent3">
                    <a:lumMod val="50000"/>
                  </a:schemeClr>
                </a:solidFill>
              </a:rPr>
              <a:t>6</a:t>
            </a:r>
            <a:r>
              <a:rPr lang="lv-LV" sz="3200" b="1" dirty="0">
                <a:solidFill>
                  <a:schemeClr val="accent3">
                    <a:lumMod val="50000"/>
                  </a:schemeClr>
                </a:solidFill>
              </a:rPr>
              <a:t>.0</a:t>
            </a:r>
            <a:r>
              <a:rPr lang="en-US" sz="3200" b="1" dirty="0">
                <a:solidFill>
                  <a:schemeClr val="accent3">
                    <a:lumMod val="50000"/>
                  </a:schemeClr>
                </a:solidFill>
              </a:rPr>
              <a:t>1</a:t>
            </a:r>
            <a:r>
              <a:rPr lang="lv-LV" sz="3200" b="1" dirty="0">
                <a:solidFill>
                  <a:schemeClr val="accent3">
                    <a:lumMod val="50000"/>
                  </a:schemeClr>
                </a:solidFill>
              </a:rPr>
              <a:t>.202</a:t>
            </a:r>
            <a:r>
              <a:rPr lang="en-US" sz="3200" b="1" dirty="0">
                <a:solidFill>
                  <a:schemeClr val="accent3">
                    <a:lumMod val="50000"/>
                  </a:schemeClr>
                </a:solidFill>
              </a:rPr>
              <a:t>3</a:t>
            </a:r>
            <a:r>
              <a:rPr lang="lv-LV" sz="3200" b="1" dirty="0">
                <a:solidFill>
                  <a:schemeClr val="accent3">
                    <a:lumMod val="50000"/>
                  </a:schemeClr>
                </a:solidFill>
              </a:rPr>
              <a:t>.</a:t>
            </a:r>
          </a:p>
        </p:txBody>
      </p:sp>
      <p:pic>
        <p:nvPicPr>
          <p:cNvPr id="3" name="Picture 2">
            <a:extLst>
              <a:ext uri="{FF2B5EF4-FFF2-40B4-BE49-F238E27FC236}">
                <a16:creationId xmlns:a16="http://schemas.microsoft.com/office/drawing/2014/main" id="{5BE294AF-07BC-01F4-D852-60A9C13387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103894"/>
            <a:ext cx="5388074" cy="649660"/>
          </a:xfrm>
          <a:prstGeom prst="rect">
            <a:avLst/>
          </a:prstGeom>
        </p:spPr>
      </p:pic>
      <p:pic>
        <p:nvPicPr>
          <p:cNvPr id="6" name="Picture 5" descr="Logo&#10;&#10;Description automatically generated">
            <a:extLst>
              <a:ext uri="{FF2B5EF4-FFF2-40B4-BE49-F238E27FC236}">
                <a16:creationId xmlns:a16="http://schemas.microsoft.com/office/drawing/2014/main" id="{4FC1A183-A315-DAD3-1EBC-318872A5A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23387"/>
            <a:ext cx="1931690" cy="806765"/>
          </a:xfrm>
          <a:prstGeom prst="rect">
            <a:avLst/>
          </a:prstGeom>
        </p:spPr>
      </p:pic>
    </p:spTree>
    <p:extLst>
      <p:ext uri="{BB962C8B-B14F-4D97-AF65-F5344CB8AC3E}">
        <p14:creationId xmlns:p14="http://schemas.microsoft.com/office/powerpoint/2010/main" val="2814652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lv-LV" dirty="0"/>
              <a:t>Rezultāti_rudens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5906584"/>
              </p:ext>
            </p:extLst>
          </p:nvPr>
        </p:nvGraphicFramePr>
        <p:xfrm>
          <a:off x="1547664" y="1124746"/>
          <a:ext cx="6912768" cy="5665031"/>
        </p:xfrm>
        <a:graphic>
          <a:graphicData uri="http://schemas.openxmlformats.org/drawingml/2006/table">
            <a:tbl>
              <a:tblPr firstRow="1" bandRow="1">
                <a:tableStyleId>{F5AB1C69-6EDB-4FF4-983F-18BD219EF322}</a:tableStyleId>
              </a:tblPr>
              <a:tblGrid>
                <a:gridCol w="1613662">
                  <a:extLst>
                    <a:ext uri="{9D8B030D-6E8A-4147-A177-3AD203B41FA5}">
                      <a16:colId xmlns:a16="http://schemas.microsoft.com/office/drawing/2014/main" val="20000"/>
                    </a:ext>
                  </a:extLst>
                </a:gridCol>
                <a:gridCol w="1214288">
                  <a:extLst>
                    <a:ext uri="{9D8B030D-6E8A-4147-A177-3AD203B41FA5}">
                      <a16:colId xmlns:a16="http://schemas.microsoft.com/office/drawing/2014/main" val="20001"/>
                    </a:ext>
                  </a:extLst>
                </a:gridCol>
                <a:gridCol w="1350096">
                  <a:extLst>
                    <a:ext uri="{9D8B030D-6E8A-4147-A177-3AD203B41FA5}">
                      <a16:colId xmlns:a16="http://schemas.microsoft.com/office/drawing/2014/main" val="20002"/>
                    </a:ext>
                  </a:extLst>
                </a:gridCol>
                <a:gridCol w="1291396">
                  <a:extLst>
                    <a:ext uri="{9D8B030D-6E8A-4147-A177-3AD203B41FA5}">
                      <a16:colId xmlns:a16="http://schemas.microsoft.com/office/drawing/2014/main" val="20003"/>
                    </a:ext>
                  </a:extLst>
                </a:gridCol>
                <a:gridCol w="1443326">
                  <a:extLst>
                    <a:ext uri="{9D8B030D-6E8A-4147-A177-3AD203B41FA5}">
                      <a16:colId xmlns:a16="http://schemas.microsoft.com/office/drawing/2014/main" val="20004"/>
                    </a:ext>
                  </a:extLst>
                </a:gridCol>
              </a:tblGrid>
              <a:tr h="413601">
                <a:tc>
                  <a:txBody>
                    <a:bodyPr/>
                    <a:lstStyle/>
                    <a:p>
                      <a:r>
                        <a:rPr lang="lv-LV" dirty="0">
                          <a:effectLst/>
                        </a:rPr>
                        <a:t>Rādītājs</a:t>
                      </a:r>
                    </a:p>
                  </a:txBody>
                  <a:tcPr marL="28575" marR="28575" marT="28575" marB="28575" anchor="ctr">
                    <a:lnB w="12700" cap="flat" cmpd="sng" algn="ctr">
                      <a:solidFill>
                        <a:schemeClr val="tx1"/>
                      </a:solidFill>
                      <a:prstDash val="solid"/>
                      <a:round/>
                      <a:headEnd type="none" w="med" len="med"/>
                      <a:tailEnd type="none" w="med" len="med"/>
                    </a:lnB>
                  </a:tcPr>
                </a:tc>
                <a:tc>
                  <a:txBody>
                    <a:bodyPr/>
                    <a:lstStyle/>
                    <a:p>
                      <a:r>
                        <a:rPr lang="lv-LV" dirty="0">
                          <a:effectLst/>
                        </a:rPr>
                        <a:t>S-bu gr. Nr</a:t>
                      </a:r>
                    </a:p>
                  </a:txBody>
                  <a:tcPr marL="28575" marR="28575" marT="28575" marB="28575" anchor="ctr">
                    <a:lnB w="12700" cap="flat" cmpd="sng" algn="ctr">
                      <a:solidFill>
                        <a:schemeClr val="tx1"/>
                      </a:solidFill>
                      <a:prstDash val="solid"/>
                      <a:round/>
                      <a:headEnd type="none" w="med" len="med"/>
                      <a:tailEnd type="none" w="med" len="med"/>
                    </a:lnB>
                  </a:tcPr>
                </a:tc>
                <a:tc>
                  <a:txBody>
                    <a:bodyPr/>
                    <a:lstStyle/>
                    <a:p>
                      <a:pPr algn="ctr"/>
                      <a:r>
                        <a:rPr lang="lv-LV" dirty="0">
                          <a:effectLst/>
                        </a:rPr>
                        <a:t>Arts</a:t>
                      </a:r>
                    </a:p>
                  </a:txBody>
                  <a:tcPr marL="28575" marR="28575" marT="28575" marB="28575" anchor="ctr">
                    <a:lnB w="12700" cap="flat" cmpd="sng" algn="ctr">
                      <a:solidFill>
                        <a:schemeClr val="tx1"/>
                      </a:solidFill>
                      <a:prstDash val="solid"/>
                      <a:round/>
                      <a:headEnd type="none" w="med" len="med"/>
                      <a:tailEnd type="none" w="med" len="med"/>
                    </a:lnB>
                  </a:tcPr>
                </a:tc>
                <a:tc>
                  <a:txBody>
                    <a:bodyPr/>
                    <a:lstStyle/>
                    <a:p>
                      <a:pPr algn="ctr"/>
                      <a:r>
                        <a:rPr lang="lv-LV" dirty="0">
                          <a:effectLst/>
                        </a:rPr>
                        <a:t>Min</a:t>
                      </a:r>
                    </a:p>
                  </a:txBody>
                  <a:tcPr marL="28575" marR="28575" marT="28575" marB="28575" anchor="ctr">
                    <a:lnB w="12700" cap="flat" cmpd="sng" algn="ctr">
                      <a:solidFill>
                        <a:schemeClr val="tx1"/>
                      </a:solidFill>
                      <a:prstDash val="solid"/>
                      <a:round/>
                      <a:headEnd type="none" w="med" len="med"/>
                      <a:tailEnd type="none" w="med" len="med"/>
                    </a:lnB>
                  </a:tcPr>
                </a:tc>
                <a:tc>
                  <a:txBody>
                    <a:bodyPr/>
                    <a:lstStyle/>
                    <a:p>
                      <a:pPr algn="ctr"/>
                      <a:r>
                        <a:rPr lang="lv-LV" dirty="0">
                          <a:effectLst/>
                        </a:rPr>
                        <a:t>Tiešā</a:t>
                      </a:r>
                    </a:p>
                  </a:txBody>
                  <a:tcPr marL="28575" marR="28575" marT="28575" marB="28575"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70114">
                <a:tc>
                  <a:txBody>
                    <a:bodyPr/>
                    <a:lstStyle/>
                    <a:p>
                      <a:pPr algn="ctr"/>
                      <a:r>
                        <a:rPr lang="lv-LV" b="1" dirty="0">
                          <a:effectLst/>
                        </a:rPr>
                        <a:t>Mitrums, % </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1 </a:t>
                      </a:r>
                    </a:p>
                    <a:p>
                      <a:pPr algn="ctr"/>
                      <a:r>
                        <a:rPr lang="lv-LV" dirty="0">
                          <a:effectLst/>
                        </a:rPr>
                        <a:t>2</a:t>
                      </a:r>
                    </a:p>
                    <a:p>
                      <a:pPr algn="ctr"/>
                      <a:r>
                        <a:rPr lang="lv-LV" dirty="0">
                          <a:effectLst/>
                        </a:rPr>
                        <a:t>3</a:t>
                      </a:r>
                    </a:p>
                    <a:p>
                      <a:pPr algn="ctr"/>
                      <a:r>
                        <a:rPr lang="lv-LV" dirty="0">
                          <a:effectLst/>
                        </a:rPr>
                        <a:t>4</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25,4</a:t>
                      </a:r>
                    </a:p>
                    <a:p>
                      <a:pPr algn="ctr"/>
                      <a:r>
                        <a:rPr lang="lv-LV" dirty="0">
                          <a:effectLst/>
                        </a:rPr>
                        <a:t>27,8</a:t>
                      </a:r>
                    </a:p>
                    <a:p>
                      <a:pPr algn="ctr"/>
                      <a:r>
                        <a:rPr lang="lv-LV" dirty="0">
                          <a:effectLst/>
                        </a:rPr>
                        <a:t>17,4</a:t>
                      </a:r>
                    </a:p>
                    <a:p>
                      <a:pPr algn="ctr"/>
                      <a:r>
                        <a:rPr lang="lv-LV" dirty="0">
                          <a:effectLst/>
                        </a:rPr>
                        <a:t>21</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b="1" dirty="0">
                          <a:solidFill>
                            <a:schemeClr val="accent3">
                              <a:lumMod val="50000"/>
                            </a:schemeClr>
                          </a:solidFill>
                          <a:effectLst/>
                        </a:rPr>
                        <a:t>28,9</a:t>
                      </a:r>
                    </a:p>
                    <a:p>
                      <a:pPr algn="ctr"/>
                      <a:r>
                        <a:rPr lang="lv-LV" b="1" dirty="0">
                          <a:solidFill>
                            <a:schemeClr val="accent3">
                              <a:lumMod val="50000"/>
                            </a:schemeClr>
                          </a:solidFill>
                          <a:effectLst/>
                        </a:rPr>
                        <a:t>30,7</a:t>
                      </a:r>
                    </a:p>
                    <a:p>
                      <a:pPr algn="ctr"/>
                      <a:r>
                        <a:rPr lang="lv-LV" b="1" dirty="0">
                          <a:solidFill>
                            <a:schemeClr val="accent3">
                              <a:lumMod val="50000"/>
                            </a:schemeClr>
                          </a:solidFill>
                          <a:effectLst/>
                        </a:rPr>
                        <a:t>19,6</a:t>
                      </a:r>
                    </a:p>
                    <a:p>
                      <a:pPr algn="ctr"/>
                      <a:r>
                        <a:rPr lang="lv-LV" b="1" dirty="0">
                          <a:solidFill>
                            <a:schemeClr val="accent3">
                              <a:lumMod val="50000"/>
                            </a:schemeClr>
                          </a:solidFill>
                          <a:effectLst/>
                        </a:rPr>
                        <a:t>24,2</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a:t>
                      </a:r>
                    </a:p>
                    <a:p>
                      <a:pPr algn="ctr"/>
                      <a:r>
                        <a:rPr lang="lv-LV" b="1" dirty="0">
                          <a:solidFill>
                            <a:schemeClr val="accent3">
                              <a:lumMod val="50000"/>
                            </a:schemeClr>
                          </a:solidFill>
                          <a:effectLst/>
                        </a:rPr>
                        <a:t>33,8</a:t>
                      </a:r>
                    </a:p>
                    <a:p>
                      <a:pPr algn="ctr"/>
                      <a:r>
                        <a:rPr lang="lv-LV" dirty="0">
                          <a:effectLst/>
                        </a:rPr>
                        <a:t>17,2</a:t>
                      </a:r>
                    </a:p>
                    <a:p>
                      <a:pPr algn="ctr"/>
                      <a:r>
                        <a:rPr lang="lv-LV" b="1" dirty="0">
                          <a:solidFill>
                            <a:schemeClr val="accent3">
                              <a:lumMod val="50000"/>
                            </a:schemeClr>
                          </a:solidFill>
                          <a:effectLst/>
                        </a:rPr>
                        <a:t>24,8</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70114">
                <a:tc>
                  <a:txBody>
                    <a:bodyPr/>
                    <a:lstStyle/>
                    <a:p>
                      <a:pPr algn="ctr"/>
                      <a:r>
                        <a:rPr lang="lv-LV" b="1" dirty="0">
                          <a:solidFill>
                            <a:schemeClr val="tx1"/>
                          </a:solidFill>
                          <a:effectLst/>
                        </a:rPr>
                        <a:t>Tilpummasa,</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b="1" dirty="0">
                          <a:solidFill>
                            <a:schemeClr val="tx1"/>
                          </a:solidFill>
                        </a:rPr>
                        <a:t>     g cm</a:t>
                      </a:r>
                      <a:r>
                        <a:rPr lang="lv-LV" b="1" baseline="30000" dirty="0">
                          <a:solidFill>
                            <a:schemeClr val="tx1"/>
                          </a:solidFill>
                        </a:rPr>
                        <a:t>-3</a:t>
                      </a:r>
                      <a:r>
                        <a:rPr lang="lv-LV" b="1" dirty="0">
                          <a:solidFill>
                            <a:schemeClr val="tx1"/>
                          </a:solidFill>
                        </a:rPr>
                        <a:t> </a:t>
                      </a:r>
                    </a:p>
                    <a:p>
                      <a:pPr algn="ctr"/>
                      <a:endParaRPr lang="lv-LV" b="1" dirty="0">
                        <a:solidFill>
                          <a:schemeClr val="tx1"/>
                        </a:solidFill>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1 </a:t>
                      </a:r>
                    </a:p>
                    <a:p>
                      <a:pPr algn="ctr"/>
                      <a:r>
                        <a:rPr lang="lv-LV" dirty="0">
                          <a:effectLst/>
                        </a:rPr>
                        <a:t>2</a:t>
                      </a:r>
                    </a:p>
                    <a:p>
                      <a:pPr algn="ctr"/>
                      <a:r>
                        <a:rPr lang="lv-LV" dirty="0">
                          <a:effectLst/>
                        </a:rPr>
                        <a:t>3</a:t>
                      </a:r>
                    </a:p>
                    <a:p>
                      <a:pPr algn="ctr"/>
                      <a:r>
                        <a:rPr lang="lv-LV" dirty="0">
                          <a:effectLst/>
                        </a:rPr>
                        <a:t>4</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1,3</a:t>
                      </a:r>
                    </a:p>
                    <a:p>
                      <a:pPr algn="ctr"/>
                      <a:r>
                        <a:rPr lang="lv-LV" dirty="0">
                          <a:solidFill>
                            <a:srgbClr val="FF0000"/>
                          </a:solidFill>
                          <a:effectLst/>
                        </a:rPr>
                        <a:t>1,2</a:t>
                      </a:r>
                    </a:p>
                    <a:p>
                      <a:pPr algn="ctr"/>
                      <a:r>
                        <a:rPr lang="lv-LV" dirty="0">
                          <a:solidFill>
                            <a:schemeClr val="tx1"/>
                          </a:solidFill>
                          <a:effectLst/>
                        </a:rPr>
                        <a:t>1,2</a:t>
                      </a:r>
                    </a:p>
                    <a:p>
                      <a:pPr algn="ctr"/>
                      <a:r>
                        <a:rPr lang="lv-LV" dirty="0">
                          <a:solidFill>
                            <a:schemeClr val="tx1"/>
                          </a:solidFill>
                          <a:effectLst/>
                        </a:rPr>
                        <a:t>1,3</a:t>
                      </a: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1,3</a:t>
                      </a:r>
                    </a:p>
                    <a:p>
                      <a:pPr algn="ctr"/>
                      <a:r>
                        <a:rPr lang="lv-LV" dirty="0">
                          <a:solidFill>
                            <a:srgbClr val="FF0000"/>
                          </a:solidFill>
                          <a:effectLst/>
                        </a:rPr>
                        <a:t>1,2</a:t>
                      </a:r>
                    </a:p>
                    <a:p>
                      <a:pPr algn="ctr"/>
                      <a:r>
                        <a:rPr lang="lv-LV" dirty="0">
                          <a:solidFill>
                            <a:schemeClr val="tx1"/>
                          </a:solidFill>
                          <a:effectLst/>
                        </a:rPr>
                        <a:t>1,2</a:t>
                      </a:r>
                    </a:p>
                    <a:p>
                      <a:pPr algn="ctr"/>
                      <a:r>
                        <a:rPr lang="lv-LV" dirty="0">
                          <a:solidFill>
                            <a:schemeClr val="tx1"/>
                          </a:solidFill>
                          <a:effectLst/>
                        </a:rPr>
                        <a:t>1,2</a:t>
                      </a: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a:t>
                      </a:r>
                    </a:p>
                    <a:p>
                      <a:pPr algn="ctr"/>
                      <a:r>
                        <a:rPr lang="lv-LV" dirty="0">
                          <a:solidFill>
                            <a:srgbClr val="FF0000"/>
                          </a:solidFill>
                          <a:effectLst/>
                        </a:rPr>
                        <a:t>1,3</a:t>
                      </a:r>
                    </a:p>
                    <a:p>
                      <a:pPr algn="ctr"/>
                      <a:r>
                        <a:rPr lang="lv-LV" dirty="0">
                          <a:solidFill>
                            <a:schemeClr val="tx1"/>
                          </a:solidFill>
                          <a:effectLst/>
                        </a:rPr>
                        <a:t>1,2</a:t>
                      </a:r>
                    </a:p>
                    <a:p>
                      <a:pPr algn="ctr"/>
                      <a:r>
                        <a:rPr lang="lv-LV" dirty="0">
                          <a:solidFill>
                            <a:schemeClr val="tx1"/>
                          </a:solidFill>
                          <a:effectLst/>
                        </a:rPr>
                        <a:t>1,2</a:t>
                      </a: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48162">
                <a:tc>
                  <a:txBody>
                    <a:bodyPr/>
                    <a:lstStyle/>
                    <a:p>
                      <a:pPr algn="ctr"/>
                      <a:r>
                        <a:rPr lang="lv-LV" b="1" dirty="0">
                          <a:effectLst/>
                        </a:rPr>
                        <a:t>Pretestība,</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b="1" dirty="0"/>
                        <a:t>N cm</a:t>
                      </a:r>
                      <a:r>
                        <a:rPr lang="lv-LV" b="1" baseline="30000" dirty="0"/>
                        <a:t>-2</a:t>
                      </a:r>
                      <a:endParaRPr lang="lv-LV" b="1" dirty="0">
                        <a:solidFill>
                          <a:schemeClr val="tx1"/>
                        </a:solidFill>
                      </a:endParaRPr>
                    </a:p>
                    <a:p>
                      <a:pPr algn="ctr"/>
                      <a:endParaRPr lang="lv-LV" b="1"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1 </a:t>
                      </a:r>
                    </a:p>
                    <a:p>
                      <a:pPr algn="ctr"/>
                      <a:r>
                        <a:rPr lang="lv-LV" dirty="0">
                          <a:effectLst/>
                        </a:rPr>
                        <a:t>2</a:t>
                      </a:r>
                    </a:p>
                    <a:p>
                      <a:pPr algn="ctr"/>
                      <a:r>
                        <a:rPr lang="lv-LV" dirty="0">
                          <a:effectLst/>
                        </a:rPr>
                        <a:t>3</a:t>
                      </a:r>
                    </a:p>
                    <a:p>
                      <a:pPr algn="ctr"/>
                      <a:r>
                        <a:rPr lang="lv-LV" dirty="0">
                          <a:effectLst/>
                        </a:rPr>
                        <a:t>4</a:t>
                      </a:r>
                    </a:p>
                    <a:p>
                      <a:pPr algn="ct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305,7</a:t>
                      </a:r>
                    </a:p>
                    <a:p>
                      <a:pPr algn="ctr"/>
                      <a:r>
                        <a:rPr lang="lv-LV" dirty="0">
                          <a:effectLst/>
                        </a:rPr>
                        <a:t>271,7</a:t>
                      </a:r>
                    </a:p>
                    <a:p>
                      <a:pPr algn="ctr"/>
                      <a:r>
                        <a:rPr lang="lv-LV" dirty="0">
                          <a:effectLst/>
                        </a:rPr>
                        <a:t>270</a:t>
                      </a:r>
                    </a:p>
                    <a:p>
                      <a:pPr algn="ctr"/>
                      <a:r>
                        <a:rPr lang="lv-LV" dirty="0">
                          <a:effectLst/>
                        </a:rPr>
                        <a:t>232,3</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b="1" dirty="0">
                          <a:solidFill>
                            <a:schemeClr val="accent3">
                              <a:lumMod val="50000"/>
                            </a:schemeClr>
                          </a:solidFill>
                          <a:effectLst/>
                        </a:rPr>
                        <a:t>284,7</a:t>
                      </a:r>
                    </a:p>
                    <a:p>
                      <a:pPr algn="ctr"/>
                      <a:r>
                        <a:rPr lang="lv-LV" dirty="0">
                          <a:effectLst/>
                        </a:rPr>
                        <a:t>274</a:t>
                      </a:r>
                    </a:p>
                    <a:p>
                      <a:pPr algn="ctr"/>
                      <a:r>
                        <a:rPr lang="lv-LV" b="1" dirty="0">
                          <a:solidFill>
                            <a:schemeClr val="accent3">
                              <a:lumMod val="50000"/>
                            </a:schemeClr>
                          </a:solidFill>
                          <a:effectLst/>
                        </a:rPr>
                        <a:t>262,8</a:t>
                      </a:r>
                    </a:p>
                    <a:p>
                      <a:pPr algn="ctr"/>
                      <a:r>
                        <a:rPr lang="lv-LV" b="1" dirty="0">
                          <a:solidFill>
                            <a:schemeClr val="accent3">
                              <a:lumMod val="50000"/>
                            </a:schemeClr>
                          </a:solidFill>
                          <a:effectLst/>
                        </a:rPr>
                        <a:t>230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a:t>
                      </a:r>
                    </a:p>
                    <a:p>
                      <a:pPr algn="ctr"/>
                      <a:r>
                        <a:rPr lang="lv-LV" b="1" dirty="0">
                          <a:solidFill>
                            <a:schemeClr val="accent3">
                              <a:lumMod val="50000"/>
                            </a:schemeClr>
                          </a:solidFill>
                          <a:effectLst/>
                        </a:rPr>
                        <a:t>268,3</a:t>
                      </a:r>
                    </a:p>
                    <a:p>
                      <a:pPr algn="ctr"/>
                      <a:r>
                        <a:rPr lang="lv-LV" dirty="0">
                          <a:effectLst/>
                        </a:rPr>
                        <a:t>292</a:t>
                      </a:r>
                    </a:p>
                    <a:p>
                      <a:pPr algn="ctr"/>
                      <a:r>
                        <a:rPr lang="lv-LV" dirty="0">
                          <a:effectLst/>
                        </a:rPr>
                        <a:t>264,3</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70114">
                <a:tc>
                  <a:txBody>
                    <a:bodyPr/>
                    <a:lstStyle/>
                    <a:p>
                      <a:pPr algn="ctr"/>
                      <a:r>
                        <a:rPr lang="lv-LV" b="1" dirty="0">
                          <a:effectLst/>
                        </a:rPr>
                        <a:t>Raža,</a:t>
                      </a:r>
                    </a:p>
                    <a:p>
                      <a:pPr algn="ctr"/>
                      <a:r>
                        <a:rPr lang="lv-LV" b="1" dirty="0">
                          <a:effectLst/>
                        </a:rPr>
                        <a:t>+</a:t>
                      </a:r>
                      <a:r>
                        <a:rPr lang="lv-LV" b="1" baseline="0" dirty="0">
                          <a:effectLst/>
                        </a:rPr>
                        <a:t> vai –</a:t>
                      </a:r>
                    </a:p>
                    <a:p>
                      <a:pPr algn="ctr"/>
                      <a:r>
                        <a:rPr lang="lv-LV" b="1" baseline="0" dirty="0">
                          <a:effectLst/>
                        </a:rPr>
                        <a:t>pret kontroli</a:t>
                      </a:r>
                      <a:endParaRPr lang="lv-LV" b="1"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1</a:t>
                      </a:r>
                    </a:p>
                    <a:p>
                      <a:pPr algn="ctr"/>
                      <a:r>
                        <a:rPr lang="lv-LV" dirty="0">
                          <a:effectLst/>
                        </a:rPr>
                        <a:t>2</a:t>
                      </a:r>
                    </a:p>
                    <a:p>
                      <a:pPr algn="ctr"/>
                      <a:r>
                        <a:rPr lang="lv-LV" dirty="0">
                          <a:effectLst/>
                        </a:rPr>
                        <a:t>3</a:t>
                      </a:r>
                    </a:p>
                    <a:p>
                      <a:pPr algn="ctr"/>
                      <a:r>
                        <a:rPr lang="lv-LV" dirty="0">
                          <a:effectLst/>
                        </a:rPr>
                        <a:t>4</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a:t>
                      </a:r>
                    </a:p>
                    <a:p>
                      <a:pPr algn="ctr"/>
                      <a:r>
                        <a:rPr lang="lv-LV" dirty="0">
                          <a:effectLst/>
                        </a:rPr>
                        <a:t>-</a:t>
                      </a:r>
                    </a:p>
                    <a:p>
                      <a:pPr algn="ctr"/>
                      <a:r>
                        <a:rPr lang="lv-LV" dirty="0">
                          <a:effectLst/>
                        </a:rPr>
                        <a:t>-,+</a:t>
                      </a:r>
                    </a:p>
                    <a:p>
                      <a:pPr algn="ctr"/>
                      <a:r>
                        <a:rPr lang="lv-LV" dirty="0">
                          <a:effectLst/>
                        </a:rPr>
                        <a:t>-</a:t>
                      </a:r>
                    </a:p>
                    <a:p>
                      <a:pPr algn="ctr"/>
                      <a:endParaRPr lang="lv-LV"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t>X</a:t>
                      </a:r>
                    </a:p>
                    <a:p>
                      <a:pPr algn="ctr"/>
                      <a:r>
                        <a:rPr lang="lv-LV" dirty="0"/>
                        <a:t>-</a:t>
                      </a:r>
                    </a:p>
                    <a:p>
                      <a:pPr algn="ctr"/>
                      <a:r>
                        <a:rPr lang="lv-LV" dirty="0"/>
                        <a:t>-</a:t>
                      </a:r>
                    </a:p>
                    <a:p>
                      <a:pPr algn="ctr"/>
                      <a:r>
                        <a:rPr lang="lv-LV" dirty="0"/>
                        <a:t>-,+</a:t>
                      </a:r>
                    </a:p>
                    <a:p>
                      <a:pPr algn="ctr"/>
                      <a:endParaRPr lang="lv-LV"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4" name="Content Placeholder 5" descr="A picture containing text, clipart&#10;&#10;Description automatically generated">
            <a:extLst>
              <a:ext uri="{FF2B5EF4-FFF2-40B4-BE49-F238E27FC236}">
                <a16:creationId xmlns:a16="http://schemas.microsoft.com/office/drawing/2014/main" id="{5E97A474-4E2E-AC2A-B13C-FF0C24582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04663"/>
            <a:ext cx="1017309" cy="1017309"/>
          </a:xfrm>
        </p:spPr>
      </p:pic>
      <p:graphicFrame>
        <p:nvGraphicFramePr>
          <p:cNvPr id="3" name="Table 2"/>
          <p:cNvGraphicFramePr>
            <a:graphicFrameLocks noGrp="1"/>
          </p:cNvGraphicFramePr>
          <p:nvPr>
            <p:extLst>
              <p:ext uri="{D42A27DB-BD31-4B8C-83A1-F6EECF244321}">
                <p14:modId xmlns:p14="http://schemas.microsoft.com/office/powerpoint/2010/main" val="2006273977"/>
              </p:ext>
            </p:extLst>
          </p:nvPr>
        </p:nvGraphicFramePr>
        <p:xfrm>
          <a:off x="107504" y="1844824"/>
          <a:ext cx="1319808" cy="1752600"/>
        </p:xfrm>
        <a:graphic>
          <a:graphicData uri="http://schemas.openxmlformats.org/drawingml/2006/table">
            <a:tbl>
              <a:tblPr firstRow="1" bandRow="1">
                <a:tableStyleId>{306799F8-075E-4A3A-A7F6-7FBC6576F1A4}</a:tableStyleId>
              </a:tblPr>
              <a:tblGrid>
                <a:gridCol w="432048">
                  <a:extLst>
                    <a:ext uri="{9D8B030D-6E8A-4147-A177-3AD203B41FA5}">
                      <a16:colId xmlns:a16="http://schemas.microsoft.com/office/drawing/2014/main" val="20000"/>
                    </a:ext>
                  </a:extLst>
                </a:gridCol>
                <a:gridCol w="887760">
                  <a:extLst>
                    <a:ext uri="{9D8B030D-6E8A-4147-A177-3AD203B41FA5}">
                      <a16:colId xmlns:a16="http://schemas.microsoft.com/office/drawing/2014/main" val="20001"/>
                    </a:ext>
                  </a:extLst>
                </a:gridCol>
              </a:tblGrid>
              <a:tr h="370840">
                <a:tc>
                  <a:txBody>
                    <a:bodyPr/>
                    <a:lstStyle/>
                    <a:p>
                      <a:r>
                        <a:rPr lang="lv-LV" dirty="0"/>
                        <a:t>1</a:t>
                      </a:r>
                    </a:p>
                  </a:txBody>
                  <a:tcPr/>
                </a:tc>
                <a:tc>
                  <a:txBody>
                    <a:bodyPr/>
                    <a:lstStyle/>
                    <a:p>
                      <a:r>
                        <a:rPr lang="lv-LV" dirty="0"/>
                        <a:t>Bio</a:t>
                      </a:r>
                    </a:p>
                  </a:txBody>
                  <a:tcPr/>
                </a:tc>
                <a:extLst>
                  <a:ext uri="{0D108BD9-81ED-4DB2-BD59-A6C34878D82A}">
                    <a16:rowId xmlns:a16="http://schemas.microsoft.com/office/drawing/2014/main" val="10000"/>
                  </a:ext>
                </a:extLst>
              </a:tr>
              <a:tr h="370840">
                <a:tc>
                  <a:txBody>
                    <a:bodyPr/>
                    <a:lstStyle/>
                    <a:p>
                      <a:r>
                        <a:rPr lang="lv-LV" dirty="0"/>
                        <a:t>2</a:t>
                      </a:r>
                    </a:p>
                  </a:txBody>
                  <a:tcPr/>
                </a:tc>
                <a:tc>
                  <a:txBody>
                    <a:bodyPr/>
                    <a:lstStyle/>
                    <a:p>
                      <a:r>
                        <a:rPr lang="lv-LV" dirty="0"/>
                        <a:t>Labība (L)</a:t>
                      </a:r>
                    </a:p>
                  </a:txBody>
                  <a:tcPr/>
                </a:tc>
                <a:extLst>
                  <a:ext uri="{0D108BD9-81ED-4DB2-BD59-A6C34878D82A}">
                    <a16:rowId xmlns:a16="http://schemas.microsoft.com/office/drawing/2014/main" val="10001"/>
                  </a:ext>
                </a:extLst>
              </a:tr>
              <a:tr h="370840">
                <a:tc>
                  <a:txBody>
                    <a:bodyPr/>
                    <a:lstStyle/>
                    <a:p>
                      <a:r>
                        <a:rPr lang="lv-LV" dirty="0"/>
                        <a:t>3</a:t>
                      </a:r>
                    </a:p>
                  </a:txBody>
                  <a:tcPr/>
                </a:tc>
                <a:tc>
                  <a:txBody>
                    <a:bodyPr/>
                    <a:lstStyle/>
                    <a:p>
                      <a:r>
                        <a:rPr lang="lv-LV" dirty="0"/>
                        <a:t>L+kuk</a:t>
                      </a:r>
                    </a:p>
                  </a:txBody>
                  <a:tcPr/>
                </a:tc>
                <a:extLst>
                  <a:ext uri="{0D108BD9-81ED-4DB2-BD59-A6C34878D82A}">
                    <a16:rowId xmlns:a16="http://schemas.microsoft.com/office/drawing/2014/main" val="10002"/>
                  </a:ext>
                </a:extLst>
              </a:tr>
              <a:tr h="370840">
                <a:tc>
                  <a:txBody>
                    <a:bodyPr/>
                    <a:lstStyle/>
                    <a:p>
                      <a:r>
                        <a:rPr lang="lv-LV" dirty="0"/>
                        <a:t>4</a:t>
                      </a:r>
                    </a:p>
                  </a:txBody>
                  <a:tcPr/>
                </a:tc>
                <a:tc>
                  <a:txBody>
                    <a:bodyPr/>
                    <a:lstStyle/>
                    <a:p>
                      <a:r>
                        <a:rPr lang="lv-LV" dirty="0"/>
                        <a:t>L+pākš</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8838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715" y="476672"/>
            <a:ext cx="5766947" cy="922114"/>
          </a:xfrm>
        </p:spPr>
        <p:txBody>
          <a:bodyPr>
            <a:normAutofit/>
          </a:bodyPr>
          <a:lstStyle/>
          <a:p>
            <a:r>
              <a:rPr lang="lv-LV" dirty="0"/>
              <a:t>SECINĀJUMI</a:t>
            </a:r>
          </a:p>
        </p:txBody>
      </p:sp>
      <p:pic>
        <p:nvPicPr>
          <p:cNvPr id="6" name="Content Placeholder 5" descr="A picture containing text, clipart&#10;&#10;Description automatically generated">
            <a:extLst>
              <a:ext uri="{FF2B5EF4-FFF2-40B4-BE49-F238E27FC236}">
                <a16:creationId xmlns:a16="http://schemas.microsoft.com/office/drawing/2014/main" id="{439A2D38-6624-4059-B9FC-A642170479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404664"/>
            <a:ext cx="802432" cy="802432"/>
          </a:xfrm>
        </p:spPr>
      </p:pic>
      <p:pic>
        <p:nvPicPr>
          <p:cNvPr id="5" name="Picture 4">
            <a:extLst>
              <a:ext uri="{FF2B5EF4-FFF2-40B4-BE49-F238E27FC236}">
                <a16:creationId xmlns:a16="http://schemas.microsoft.com/office/drawing/2014/main" id="{E75E3882-C6AC-67C8-8867-6184D2E28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6208898"/>
            <a:ext cx="5388074" cy="649660"/>
          </a:xfrm>
          <a:prstGeom prst="rect">
            <a:avLst/>
          </a:prstGeom>
        </p:spPr>
      </p:pic>
      <p:sp>
        <p:nvSpPr>
          <p:cNvPr id="3" name="TextBox 2"/>
          <p:cNvSpPr txBox="1"/>
          <p:nvPr/>
        </p:nvSpPr>
        <p:spPr>
          <a:xfrm>
            <a:off x="395536" y="1412776"/>
            <a:ext cx="8241568" cy="5262979"/>
          </a:xfrm>
          <a:prstGeom prst="rect">
            <a:avLst/>
          </a:prstGeom>
          <a:noFill/>
        </p:spPr>
        <p:txBody>
          <a:bodyPr wrap="square" rtlCol="0">
            <a:spAutoFit/>
          </a:bodyPr>
          <a:lstStyle/>
          <a:p>
            <a:r>
              <a:rPr lang="lv-LV" sz="2400" b="1" dirty="0"/>
              <a:t>Saskaņā ar datu matemātisko apstrādi:</a:t>
            </a:r>
          </a:p>
          <a:p>
            <a:endParaRPr lang="lv-LV" sz="2400" b="1" dirty="0"/>
          </a:p>
          <a:p>
            <a:pPr marL="457200" indent="-457200">
              <a:buAutoNum type="arabicParenR"/>
            </a:pPr>
            <a:r>
              <a:rPr lang="lv-LV" sz="2400" dirty="0"/>
              <a:t>Starp augsnes mitruma un pretestības rādītājiem bezapvēršanas tehnoloģiju variantos ir vāja/vidēja, taču statistiski nozīmīga (alpha&lt;0.01) negatīva korelācija. </a:t>
            </a:r>
          </a:p>
          <a:p>
            <a:r>
              <a:rPr lang="lv-LV" sz="2400" dirty="0"/>
              <a:t>Tas nozīmā, ja ir lielāks mitrums, tad ir mazāka pretestība. </a:t>
            </a:r>
          </a:p>
          <a:p>
            <a:r>
              <a:rPr lang="lv-LV" sz="2400" dirty="0"/>
              <a:t>Variantā ar augsnes apvēršanu (artajā) variantā šāda sakarība nav izteikta.</a:t>
            </a:r>
          </a:p>
          <a:p>
            <a:endParaRPr lang="lv-LV" sz="2400" dirty="0"/>
          </a:p>
          <a:p>
            <a:r>
              <a:rPr lang="lv-LV" sz="2400" dirty="0"/>
              <a:t>2) 	ir būtisks mijiedarbības efekts starp saimniecībām un tehnoloģijām (tas nozīmē, ka augsnes agrofizikālie parametri atkarīgi arī no  saimniecības apstākļiem). </a:t>
            </a:r>
          </a:p>
          <a:p>
            <a:endParaRPr lang="lv-LV" sz="2400" dirty="0"/>
          </a:p>
          <a:p>
            <a:endParaRPr lang="lv-LV" sz="2400" dirty="0"/>
          </a:p>
        </p:txBody>
      </p:sp>
    </p:spTree>
    <p:extLst>
      <p:ext uri="{BB962C8B-B14F-4D97-AF65-F5344CB8AC3E}">
        <p14:creationId xmlns:p14="http://schemas.microsoft.com/office/powerpoint/2010/main" val="98352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715" y="476672"/>
            <a:ext cx="5766947" cy="922114"/>
          </a:xfrm>
        </p:spPr>
        <p:txBody>
          <a:bodyPr>
            <a:normAutofit/>
          </a:bodyPr>
          <a:lstStyle/>
          <a:p>
            <a:r>
              <a:rPr lang="lv-LV" dirty="0"/>
              <a:t>SECINĀJUMI</a:t>
            </a:r>
          </a:p>
        </p:txBody>
      </p:sp>
      <p:pic>
        <p:nvPicPr>
          <p:cNvPr id="6" name="Content Placeholder 5" descr="A picture containing text, clipart&#10;&#10;Description automatically generated">
            <a:extLst>
              <a:ext uri="{FF2B5EF4-FFF2-40B4-BE49-F238E27FC236}">
                <a16:creationId xmlns:a16="http://schemas.microsoft.com/office/drawing/2014/main" id="{439A2D38-6624-4059-B9FC-A642170479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404664"/>
            <a:ext cx="802432" cy="802432"/>
          </a:xfrm>
        </p:spPr>
      </p:pic>
      <p:pic>
        <p:nvPicPr>
          <p:cNvPr id="5" name="Picture 4">
            <a:extLst>
              <a:ext uri="{FF2B5EF4-FFF2-40B4-BE49-F238E27FC236}">
                <a16:creationId xmlns:a16="http://schemas.microsoft.com/office/drawing/2014/main" id="{E75E3882-C6AC-67C8-8867-6184D2E28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6208898"/>
            <a:ext cx="5388074" cy="649660"/>
          </a:xfrm>
          <a:prstGeom prst="rect">
            <a:avLst/>
          </a:prstGeom>
        </p:spPr>
      </p:pic>
      <p:sp>
        <p:nvSpPr>
          <p:cNvPr id="3" name="TextBox 2"/>
          <p:cNvSpPr txBox="1"/>
          <p:nvPr/>
        </p:nvSpPr>
        <p:spPr>
          <a:xfrm>
            <a:off x="418908" y="1556792"/>
            <a:ext cx="8241568" cy="4524315"/>
          </a:xfrm>
          <a:prstGeom prst="rect">
            <a:avLst/>
          </a:prstGeom>
          <a:noFill/>
        </p:spPr>
        <p:txBody>
          <a:bodyPr wrap="square" rtlCol="0">
            <a:spAutoFit/>
          </a:bodyPr>
          <a:lstStyle/>
          <a:p>
            <a:r>
              <a:rPr lang="lv-LV" sz="2400" dirty="0"/>
              <a:t>3) Augsnes apstrādes veids ietekmē augsnes pretestību. Abas bezapvēršanas tehnoloģijas atstāj līdzvērtīgu ietekmi uz mērītajiem augsnes rādītājiem. Tās būtiski atšķiras (Tukey HSD tests) 	no varianta ar augsnes apvēršanu. </a:t>
            </a:r>
          </a:p>
          <a:p>
            <a:endParaRPr lang="lv-LV" sz="2400" dirty="0"/>
          </a:p>
          <a:p>
            <a:r>
              <a:rPr lang="lv-LV" sz="2400" dirty="0"/>
              <a:t>4) Augsnes apstrādes veida ietekme neizpaužas uz augsnes tilpummasas rādītājiem.</a:t>
            </a:r>
          </a:p>
          <a:p>
            <a:r>
              <a:rPr lang="lv-LV" sz="2400" dirty="0"/>
              <a:t>5) Pastāv būtisks mijiedarbības efekts starp augsnes apstrādes tehnoloģiju, saimniecību un gadu. Mijiedarbība būtiska gan pa faktoru pāriem, gan atseviški (Anova 3-faktotu analīze)</a:t>
            </a:r>
          </a:p>
          <a:p>
            <a:endParaRPr lang="lv-LV" sz="2400" dirty="0"/>
          </a:p>
          <a:p>
            <a:endParaRPr lang="lv-LV" sz="2400" dirty="0"/>
          </a:p>
        </p:txBody>
      </p:sp>
    </p:spTree>
    <p:extLst>
      <p:ext uri="{BB962C8B-B14F-4D97-AF65-F5344CB8AC3E}">
        <p14:creationId xmlns:p14="http://schemas.microsoft.com/office/powerpoint/2010/main" val="133645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715" y="476672"/>
            <a:ext cx="5766947" cy="922114"/>
          </a:xfrm>
        </p:spPr>
        <p:txBody>
          <a:bodyPr>
            <a:normAutofit/>
          </a:bodyPr>
          <a:lstStyle/>
          <a:p>
            <a:r>
              <a:rPr lang="lv-LV" dirty="0"/>
              <a:t>KOPSAVILKUMS</a:t>
            </a:r>
          </a:p>
        </p:txBody>
      </p:sp>
      <p:pic>
        <p:nvPicPr>
          <p:cNvPr id="6" name="Content Placeholder 5" descr="A picture containing text, clipart&#10;&#10;Description automatically generated">
            <a:extLst>
              <a:ext uri="{FF2B5EF4-FFF2-40B4-BE49-F238E27FC236}">
                <a16:creationId xmlns:a16="http://schemas.microsoft.com/office/drawing/2014/main" id="{439A2D38-6624-4059-B9FC-A642170479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404664"/>
            <a:ext cx="802432" cy="802432"/>
          </a:xfrm>
        </p:spPr>
      </p:pic>
      <p:pic>
        <p:nvPicPr>
          <p:cNvPr id="5" name="Picture 4">
            <a:extLst>
              <a:ext uri="{FF2B5EF4-FFF2-40B4-BE49-F238E27FC236}">
                <a16:creationId xmlns:a16="http://schemas.microsoft.com/office/drawing/2014/main" id="{E75E3882-C6AC-67C8-8867-6184D2E28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6208898"/>
            <a:ext cx="5388074" cy="649660"/>
          </a:xfrm>
          <a:prstGeom prst="rect">
            <a:avLst/>
          </a:prstGeom>
        </p:spPr>
      </p:pic>
      <p:sp>
        <p:nvSpPr>
          <p:cNvPr id="7" name="Rectangle 6"/>
          <p:cNvSpPr/>
          <p:nvPr/>
        </p:nvSpPr>
        <p:spPr>
          <a:xfrm>
            <a:off x="683568" y="1556793"/>
            <a:ext cx="8064896" cy="4524315"/>
          </a:xfrm>
          <a:prstGeom prst="rect">
            <a:avLst/>
          </a:prstGeom>
        </p:spPr>
        <p:txBody>
          <a:bodyPr wrap="square">
            <a:spAutoFit/>
          </a:bodyPr>
          <a:lstStyle/>
          <a:p>
            <a:r>
              <a:rPr lang="lv-LV" sz="2400" dirty="0"/>
              <a:t>Augsnes apstrādes veids ietekmē augsnes agrofizikālos lielumus,  tomēr, attiecībā uz tiem, vidēji  trīs gados netika fiksēta statistiski pārliecinoša vienas vai otras tehnoloģijas priekšrocība ne uz augsnes pretestību, ne </a:t>
            </a:r>
            <a:r>
              <a:rPr lang="lv-LV" sz="2400" dirty="0" err="1"/>
              <a:t>tilpummasu</a:t>
            </a:r>
            <a:r>
              <a:rPr lang="lv-LV" sz="2400" dirty="0"/>
              <a:t>, ne arī kultūraugu ražu. </a:t>
            </a:r>
          </a:p>
          <a:p>
            <a:endParaRPr lang="lv-LV" sz="2400" dirty="0"/>
          </a:p>
          <a:p>
            <a:r>
              <a:rPr lang="lv-LV" sz="2400" dirty="0"/>
              <a:t>Pētījumā iekļauto saimniecību iedalījums grupās, atkarībā no sējumu struktūras , lai izvērtētu kultūraugu maiņas potenciālo ietekmi, attaisnojās. Tā kā saimniecībās iegūtie rādītāju maksimālās un minimālās vērtības pa gadiem mainījās atšķirīgi, tas norāda uz faktu, ka būtiska nozīme ir ne tikai izvēlētajam augsnes apstrādes veidam, bet arī citiem faktoriem. </a:t>
            </a:r>
            <a:r>
              <a:rPr lang="lv-LV" dirty="0"/>
              <a:t>	</a:t>
            </a:r>
          </a:p>
        </p:txBody>
      </p:sp>
    </p:spTree>
    <p:extLst>
      <p:ext uri="{BB962C8B-B14F-4D97-AF65-F5344CB8AC3E}">
        <p14:creationId xmlns:p14="http://schemas.microsoft.com/office/powerpoint/2010/main" val="224970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715" y="476672"/>
            <a:ext cx="5766947" cy="922114"/>
          </a:xfrm>
        </p:spPr>
        <p:txBody>
          <a:bodyPr>
            <a:normAutofit/>
          </a:bodyPr>
          <a:lstStyle/>
          <a:p>
            <a:r>
              <a:rPr lang="lv-LV" dirty="0"/>
              <a:t>Paldies!</a:t>
            </a:r>
          </a:p>
        </p:txBody>
      </p:sp>
      <p:pic>
        <p:nvPicPr>
          <p:cNvPr id="6" name="Content Placeholder 5" descr="A picture containing text, clipart&#10;&#10;Description automatically generated">
            <a:extLst>
              <a:ext uri="{FF2B5EF4-FFF2-40B4-BE49-F238E27FC236}">
                <a16:creationId xmlns:a16="http://schemas.microsoft.com/office/drawing/2014/main" id="{439A2D38-6624-4059-B9FC-A642170479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404664"/>
            <a:ext cx="802432" cy="802432"/>
          </a:xfrm>
        </p:spPr>
      </p:pic>
      <p:pic>
        <p:nvPicPr>
          <p:cNvPr id="5" name="Picture 4">
            <a:extLst>
              <a:ext uri="{FF2B5EF4-FFF2-40B4-BE49-F238E27FC236}">
                <a16:creationId xmlns:a16="http://schemas.microsoft.com/office/drawing/2014/main" id="{E75E3882-C6AC-67C8-8867-6184D2E28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6208898"/>
            <a:ext cx="5388074" cy="649660"/>
          </a:xfrm>
          <a:prstGeom prst="rect">
            <a:avLst/>
          </a:prstGeom>
        </p:spPr>
      </p:pic>
      <p:sp>
        <p:nvSpPr>
          <p:cNvPr id="3" name="TextBox 2"/>
          <p:cNvSpPr txBox="1"/>
          <p:nvPr/>
        </p:nvSpPr>
        <p:spPr>
          <a:xfrm>
            <a:off x="418908" y="1556792"/>
            <a:ext cx="8241568" cy="830997"/>
          </a:xfrm>
          <a:prstGeom prst="rect">
            <a:avLst/>
          </a:prstGeom>
          <a:noFill/>
        </p:spPr>
        <p:txBody>
          <a:bodyPr wrap="square" rtlCol="0">
            <a:spAutoFit/>
          </a:bodyPr>
          <a:lstStyle/>
          <a:p>
            <a:endParaRPr lang="lv-LV" sz="2400" dirty="0"/>
          </a:p>
          <a:p>
            <a:endParaRPr lang="lv-LV" sz="2400" dirty="0"/>
          </a:p>
        </p:txBody>
      </p:sp>
      <p:pic>
        <p:nvPicPr>
          <p:cNvPr id="7" name="Picture 2" descr="D:\Dokumenti\1 EIP\1 Lidums\20200312_1308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751" y="1395978"/>
            <a:ext cx="7990533" cy="449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97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36104"/>
          </a:xfrm>
        </p:spPr>
        <p:txBody>
          <a:bodyPr/>
          <a:lstStyle/>
          <a:p>
            <a:r>
              <a:rPr lang="lv-LV" dirty="0"/>
              <a:t>Augsnes apstrāde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0636613"/>
              </p:ext>
            </p:extLst>
          </p:nvPr>
        </p:nvGraphicFramePr>
        <p:xfrm>
          <a:off x="467544"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3F99EAB3-9193-08F9-62AC-B27756C2C9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7744" y="6126163"/>
            <a:ext cx="5388074" cy="649660"/>
          </a:xfrm>
          <a:prstGeom prst="rect">
            <a:avLst/>
          </a:prstGeom>
        </p:spPr>
      </p:pic>
      <p:pic>
        <p:nvPicPr>
          <p:cNvPr id="4" name="Content Placeholder 5" descr="A picture containing text, clipart&#10;&#10;Description automatically generated">
            <a:extLst>
              <a:ext uri="{FF2B5EF4-FFF2-40B4-BE49-F238E27FC236}">
                <a16:creationId xmlns:a16="http://schemas.microsoft.com/office/drawing/2014/main" id="{5E97A474-4E2E-AC2A-B13C-FF0C245826B9}"/>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457200" y="404663"/>
            <a:ext cx="1017309" cy="1017309"/>
          </a:xfrm>
        </p:spPr>
      </p:pic>
      <p:sp>
        <p:nvSpPr>
          <p:cNvPr id="7" name="Rectangle 6"/>
          <p:cNvSpPr/>
          <p:nvPr/>
        </p:nvSpPr>
        <p:spPr>
          <a:xfrm>
            <a:off x="251520" y="5661248"/>
            <a:ext cx="4104456" cy="276999"/>
          </a:xfrm>
          <a:prstGeom prst="rect">
            <a:avLst/>
          </a:prstGeom>
          <a:solidFill>
            <a:schemeClr val="accent1">
              <a:lumMod val="20000"/>
              <a:lumOff val="80000"/>
            </a:schemeClr>
          </a:solidFill>
        </p:spPr>
        <p:txBody>
          <a:bodyPr wrap="square">
            <a:spAutoFit/>
          </a:bodyPr>
          <a:lstStyle/>
          <a:p>
            <a:r>
              <a:rPr lang="lv-LV" sz="1200" i="1" dirty="0"/>
              <a:t>Pēc N.L. Morris et al. / Soil &amp; Tillage Research 108 (2010) 1–15</a:t>
            </a:r>
          </a:p>
        </p:txBody>
      </p:sp>
      <p:sp>
        <p:nvSpPr>
          <p:cNvPr id="8" name="Rectangle 7"/>
          <p:cNvSpPr/>
          <p:nvPr/>
        </p:nvSpPr>
        <p:spPr>
          <a:xfrm>
            <a:off x="127254" y="1412776"/>
            <a:ext cx="3444661" cy="646331"/>
          </a:xfrm>
          <a:prstGeom prst="rect">
            <a:avLst/>
          </a:prstGeom>
        </p:spPr>
        <p:txBody>
          <a:bodyPr wrap="none">
            <a:spAutoFit/>
          </a:bodyPr>
          <a:lstStyle/>
          <a:p>
            <a:r>
              <a:rPr lang="lv-LV" b="1" dirty="0">
                <a:solidFill>
                  <a:schemeClr val="accent3">
                    <a:lumMod val="50000"/>
                  </a:schemeClr>
                </a:solidFill>
              </a:rPr>
              <a:t>jāveic, lai iesētu un </a:t>
            </a:r>
          </a:p>
          <a:p>
            <a:r>
              <a:rPr lang="lv-LV" b="1" dirty="0">
                <a:solidFill>
                  <a:schemeClr val="accent3">
                    <a:lumMod val="50000"/>
                  </a:schemeClr>
                </a:solidFill>
              </a:rPr>
              <a:t>uzturētu labus augšanas apstākļus</a:t>
            </a:r>
          </a:p>
        </p:txBody>
      </p:sp>
    </p:spTree>
    <p:extLst>
      <p:ext uri="{BB962C8B-B14F-4D97-AF65-F5344CB8AC3E}">
        <p14:creationId xmlns:p14="http://schemas.microsoft.com/office/powerpoint/2010/main" val="319434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456" y="260648"/>
            <a:ext cx="7725544" cy="1143000"/>
          </a:xfrm>
        </p:spPr>
        <p:txBody>
          <a:bodyPr>
            <a:normAutofit fontScale="90000"/>
          </a:bodyPr>
          <a:lstStyle/>
          <a:p>
            <a:r>
              <a:rPr lang="lv-LV" b="1" dirty="0">
                <a:solidFill>
                  <a:schemeClr val="accent3">
                    <a:lumMod val="50000"/>
                  </a:schemeClr>
                </a:solidFill>
              </a:rPr>
              <a:t>labus augšanas apstākļus nodrošina</a:t>
            </a:r>
            <a:endParaRPr lang="lv-LV" dirty="0"/>
          </a:p>
        </p:txBody>
      </p:sp>
      <p:pic>
        <p:nvPicPr>
          <p:cNvPr id="6" name="Content Placeholder 5" descr="A picture containing text, clipart&#10;&#10;Description automatically generated">
            <a:extLst>
              <a:ext uri="{FF2B5EF4-FFF2-40B4-BE49-F238E27FC236}">
                <a16:creationId xmlns:a16="http://schemas.microsoft.com/office/drawing/2014/main" id="{439A2D38-6624-4059-B9FC-A642170479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04663"/>
            <a:ext cx="1017309" cy="1017309"/>
          </a:xfrm>
        </p:spPr>
      </p:pic>
      <p:pic>
        <p:nvPicPr>
          <p:cNvPr id="5" name="Picture 4">
            <a:extLst>
              <a:ext uri="{FF2B5EF4-FFF2-40B4-BE49-F238E27FC236}">
                <a16:creationId xmlns:a16="http://schemas.microsoft.com/office/drawing/2014/main" id="{E75E3882-C6AC-67C8-8867-6184D2E28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6208898"/>
            <a:ext cx="5388074" cy="649660"/>
          </a:xfrm>
          <a:prstGeom prst="rect">
            <a:avLst/>
          </a:prstGeom>
        </p:spPr>
      </p:pic>
      <p:sp>
        <p:nvSpPr>
          <p:cNvPr id="4" name="Rectangle 3"/>
          <p:cNvSpPr/>
          <p:nvPr/>
        </p:nvSpPr>
        <p:spPr>
          <a:xfrm>
            <a:off x="2367003" y="1268760"/>
            <a:ext cx="4811253" cy="461665"/>
          </a:xfrm>
          <a:prstGeom prst="rect">
            <a:avLst/>
          </a:prstGeom>
        </p:spPr>
        <p:txBody>
          <a:bodyPr wrap="none">
            <a:spAutoFit/>
          </a:bodyPr>
          <a:lstStyle/>
          <a:p>
            <a:pPr marL="285750" indent="-285750">
              <a:buFont typeface="Wingdings" panose="05000000000000000000" pitchFamily="2" charset="2"/>
              <a:buChar char="§"/>
            </a:pPr>
            <a:r>
              <a:rPr lang="lv-LV" sz="2400" b="1" dirty="0"/>
              <a:t>pietiekošs organiskās vielas saturs</a:t>
            </a:r>
            <a:endParaRPr lang="lv-LV" sz="2400" dirty="0"/>
          </a:p>
        </p:txBody>
      </p:sp>
      <p:sp>
        <p:nvSpPr>
          <p:cNvPr id="7" name="Rectangle 6"/>
          <p:cNvSpPr/>
          <p:nvPr/>
        </p:nvSpPr>
        <p:spPr>
          <a:xfrm>
            <a:off x="611560" y="1735976"/>
            <a:ext cx="7920880" cy="1631216"/>
          </a:xfrm>
          <a:prstGeom prst="rect">
            <a:avLst/>
          </a:prstGeom>
          <a:solidFill>
            <a:schemeClr val="accent3">
              <a:lumMod val="40000"/>
              <a:lumOff val="60000"/>
            </a:schemeClr>
          </a:solidFill>
        </p:spPr>
        <p:txBody>
          <a:bodyPr wrap="square">
            <a:spAutoFit/>
          </a:bodyPr>
          <a:lstStyle/>
          <a:p>
            <a:pPr algn="ctr"/>
            <a:r>
              <a:rPr lang="lv-LV" sz="2000" dirty="0"/>
              <a:t>Tīrumu,pļavu/ganību augsnēs </a:t>
            </a:r>
            <a:r>
              <a:rPr lang="lv-LV" sz="2000" b="1" dirty="0"/>
              <a:t>OPTIMĀLS</a:t>
            </a:r>
            <a:r>
              <a:rPr lang="lv-LV" sz="2000" dirty="0"/>
              <a:t>, ja: </a:t>
            </a:r>
          </a:p>
          <a:p>
            <a:r>
              <a:rPr lang="lv-LV" sz="2000" dirty="0"/>
              <a:t>māla augsnēs &lt;3.0% , </a:t>
            </a:r>
          </a:p>
          <a:p>
            <a:r>
              <a:rPr lang="lv-LV" sz="2000" dirty="0"/>
              <a:t>smilšmāla &lt;2.5, </a:t>
            </a:r>
          </a:p>
          <a:p>
            <a:r>
              <a:rPr lang="lv-LV" sz="2000" dirty="0"/>
              <a:t>mālsmilts &lt; 2.0, </a:t>
            </a:r>
          </a:p>
          <a:p>
            <a:r>
              <a:rPr lang="lv-LV" sz="2000" dirty="0"/>
              <a:t>smilts augsnēs &lt; 1.5%  </a:t>
            </a:r>
          </a:p>
        </p:txBody>
      </p:sp>
      <p:sp>
        <p:nvSpPr>
          <p:cNvPr id="8" name="Rectangle 7"/>
          <p:cNvSpPr/>
          <p:nvPr/>
        </p:nvSpPr>
        <p:spPr>
          <a:xfrm>
            <a:off x="6517634" y="3792196"/>
            <a:ext cx="2213992" cy="276999"/>
          </a:xfrm>
          <a:prstGeom prst="rect">
            <a:avLst/>
          </a:prstGeom>
        </p:spPr>
        <p:txBody>
          <a:bodyPr wrap="square">
            <a:spAutoFit/>
          </a:bodyPr>
          <a:lstStyle/>
          <a:p>
            <a:r>
              <a:rPr lang="lv-LV" sz="1200" dirty="0"/>
              <a:t>https://www.vaad.gov.lv</a:t>
            </a:r>
          </a:p>
        </p:txBody>
      </p:sp>
      <p:sp>
        <p:nvSpPr>
          <p:cNvPr id="12" name="Rectangle 11"/>
          <p:cNvSpPr/>
          <p:nvPr/>
        </p:nvSpPr>
        <p:spPr>
          <a:xfrm>
            <a:off x="2932292" y="3253587"/>
            <a:ext cx="5942878" cy="523220"/>
          </a:xfrm>
          <a:prstGeom prst="rect">
            <a:avLst/>
          </a:prstGeom>
        </p:spPr>
        <p:txBody>
          <a:bodyPr wrap="square">
            <a:spAutoFit/>
          </a:bodyPr>
          <a:lstStyle/>
          <a:p>
            <a:r>
              <a:rPr lang="lv-LV" sz="1400" dirty="0"/>
              <a:t>Zemkopības ministrijas 04.01.2022. kārtība Nr.1 "Augšņu agroķīmiskās izpētes un izpētes rezultātu novērtēšanas kārtība"</a:t>
            </a:r>
          </a:p>
        </p:txBody>
      </p:sp>
      <p:sp>
        <p:nvSpPr>
          <p:cNvPr id="13" name="Rectangle 12"/>
          <p:cNvSpPr/>
          <p:nvPr/>
        </p:nvSpPr>
        <p:spPr>
          <a:xfrm>
            <a:off x="6517634" y="3515197"/>
            <a:ext cx="2136254" cy="276999"/>
          </a:xfrm>
          <a:prstGeom prst="rect">
            <a:avLst/>
          </a:prstGeom>
        </p:spPr>
        <p:txBody>
          <a:bodyPr wrap="square">
            <a:spAutoFit/>
          </a:bodyPr>
          <a:lstStyle/>
          <a:p>
            <a:r>
              <a:rPr lang="lv-LV" sz="1200" dirty="0"/>
              <a:t>https://www.zm.gov.lv</a:t>
            </a:r>
            <a:endParaRPr lang="lv-LV" sz="1200" dirty="0">
              <a:hlinkClick r:id="rId4"/>
            </a:endParaRPr>
          </a:p>
        </p:txBody>
      </p:sp>
      <p:sp>
        <p:nvSpPr>
          <p:cNvPr id="14" name="Rectangle 13"/>
          <p:cNvSpPr/>
          <p:nvPr/>
        </p:nvSpPr>
        <p:spPr>
          <a:xfrm>
            <a:off x="611560" y="4077071"/>
            <a:ext cx="7920880" cy="1200329"/>
          </a:xfrm>
          <a:prstGeom prst="rect">
            <a:avLst/>
          </a:prstGeom>
          <a:solidFill>
            <a:schemeClr val="accent3">
              <a:lumMod val="40000"/>
              <a:lumOff val="60000"/>
            </a:schemeClr>
          </a:solidFill>
        </p:spPr>
        <p:txBody>
          <a:bodyPr wrap="square">
            <a:spAutoFit/>
          </a:bodyPr>
          <a:lstStyle/>
          <a:p>
            <a:r>
              <a:rPr lang="lv-LV" sz="2400" i="1" dirty="0"/>
              <a:t>Augsnes organiskā viela</a:t>
            </a:r>
            <a:r>
              <a:rPr lang="lv-LV" sz="2400" dirty="0"/>
              <a:t> ir ne tikai augu barības vielu avots, bet tai ir liela ietekme uz </a:t>
            </a:r>
            <a:r>
              <a:rPr lang="lv-LV" sz="2400" b="1" dirty="0"/>
              <a:t>augsnes fizikālajiem rādītājiem </a:t>
            </a:r>
            <a:r>
              <a:rPr lang="lv-LV" sz="2400" dirty="0"/>
              <a:t>un adsorbcijas spēju. </a:t>
            </a:r>
          </a:p>
        </p:txBody>
      </p:sp>
    </p:spTree>
    <p:extLst>
      <p:ext uri="{BB962C8B-B14F-4D97-AF65-F5344CB8AC3E}">
        <p14:creationId xmlns:p14="http://schemas.microsoft.com/office/powerpoint/2010/main" val="94023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932" y="260648"/>
            <a:ext cx="8017762" cy="1143000"/>
          </a:xfrm>
        </p:spPr>
        <p:txBody>
          <a:bodyPr>
            <a:normAutofit/>
          </a:bodyPr>
          <a:lstStyle/>
          <a:p>
            <a:r>
              <a:rPr lang="lv-LV" dirty="0"/>
              <a:t>Augsnes agrofizikālie rādītāji</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63736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3F99EAB3-9193-08F9-62AC-B27756C2C9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7744" y="6126163"/>
            <a:ext cx="5388074" cy="649660"/>
          </a:xfrm>
          <a:prstGeom prst="rect">
            <a:avLst/>
          </a:prstGeom>
        </p:spPr>
      </p:pic>
      <p:pic>
        <p:nvPicPr>
          <p:cNvPr id="4" name="Content Placeholder 5" descr="A picture containing text, clipart&#10;&#10;Description automatically generated">
            <a:extLst>
              <a:ext uri="{FF2B5EF4-FFF2-40B4-BE49-F238E27FC236}">
                <a16:creationId xmlns:a16="http://schemas.microsoft.com/office/drawing/2014/main" id="{5E97A474-4E2E-AC2A-B13C-FF0C245826B9}"/>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457200" y="404663"/>
            <a:ext cx="1017309" cy="1017309"/>
          </a:xfrm>
        </p:spPr>
      </p:pic>
      <p:sp>
        <p:nvSpPr>
          <p:cNvPr id="7" name="Rectangle 6"/>
          <p:cNvSpPr/>
          <p:nvPr/>
        </p:nvSpPr>
        <p:spPr>
          <a:xfrm>
            <a:off x="1907704" y="1196752"/>
            <a:ext cx="6360715" cy="369332"/>
          </a:xfrm>
          <a:prstGeom prst="rect">
            <a:avLst/>
          </a:prstGeom>
        </p:spPr>
        <p:txBody>
          <a:bodyPr wrap="square">
            <a:spAutoFit/>
          </a:bodyPr>
          <a:lstStyle/>
          <a:p>
            <a:pPr algn="r"/>
            <a:r>
              <a:rPr lang="lv-LV" i="1" dirty="0">
                <a:hlinkClick r:id="rId9"/>
              </a:rPr>
              <a:t>https://llufb.llu.lv/proceedings/n26/2/LLU-raksti-nr26-18-32.pdf</a:t>
            </a:r>
            <a:endParaRPr lang="lv-LV" i="1" dirty="0"/>
          </a:p>
        </p:txBody>
      </p:sp>
      <p:sp>
        <p:nvSpPr>
          <p:cNvPr id="3" name="TextBox 2"/>
          <p:cNvSpPr txBox="1"/>
          <p:nvPr/>
        </p:nvSpPr>
        <p:spPr>
          <a:xfrm>
            <a:off x="7395971" y="5373216"/>
            <a:ext cx="519694" cy="369332"/>
          </a:xfrm>
          <a:prstGeom prst="rect">
            <a:avLst/>
          </a:prstGeom>
          <a:noFill/>
        </p:spPr>
        <p:txBody>
          <a:bodyPr wrap="none" rtlCol="0">
            <a:spAutoFit/>
          </a:bodyPr>
          <a:lstStyle/>
          <a:p>
            <a:r>
              <a:rPr lang="lv-LV" dirty="0"/>
              <a:t>u.c.</a:t>
            </a:r>
          </a:p>
        </p:txBody>
      </p:sp>
    </p:spTree>
    <p:extLst>
      <p:ext uri="{BB962C8B-B14F-4D97-AF65-F5344CB8AC3E}">
        <p14:creationId xmlns:p14="http://schemas.microsoft.com/office/powerpoint/2010/main" val="3004163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lv-LV" dirty="0"/>
              <a:t>Lauka dati</a:t>
            </a:r>
          </a:p>
        </p:txBody>
      </p:sp>
      <p:pic>
        <p:nvPicPr>
          <p:cNvPr id="6" name="Content Placeholder 5" descr="A picture containing text, clipart&#10;&#10;Description automatically generated">
            <a:extLst>
              <a:ext uri="{FF2B5EF4-FFF2-40B4-BE49-F238E27FC236}">
                <a16:creationId xmlns:a16="http://schemas.microsoft.com/office/drawing/2014/main" id="{439A2D38-6624-4059-B9FC-A642170479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60648"/>
            <a:ext cx="802432" cy="802432"/>
          </a:xfrm>
        </p:spPr>
      </p:pic>
      <p:pic>
        <p:nvPicPr>
          <p:cNvPr id="5" name="Picture 4">
            <a:extLst>
              <a:ext uri="{FF2B5EF4-FFF2-40B4-BE49-F238E27FC236}">
                <a16:creationId xmlns:a16="http://schemas.microsoft.com/office/drawing/2014/main" id="{E75E3882-C6AC-67C8-8867-6184D2E28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6208898"/>
            <a:ext cx="5388074" cy="64966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686475856"/>
              </p:ext>
            </p:extLst>
          </p:nvPr>
        </p:nvGraphicFramePr>
        <p:xfrm>
          <a:off x="179512" y="1196752"/>
          <a:ext cx="8676964" cy="4361363"/>
        </p:xfrm>
        <a:graphic>
          <a:graphicData uri="http://schemas.openxmlformats.org/drawingml/2006/table">
            <a:tbl>
              <a:tblPr firstRow="1" bandRow="1">
                <a:tableStyleId>{F5AB1C69-6EDB-4FF4-983F-18BD219EF322}</a:tableStyleId>
              </a:tblPr>
              <a:tblGrid>
                <a:gridCol w="68407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83620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56026">
                  <a:extLst>
                    <a:ext uri="{9D8B030D-6E8A-4147-A177-3AD203B41FA5}">
                      <a16:colId xmlns:a16="http://schemas.microsoft.com/office/drawing/2014/main" val="20004"/>
                    </a:ext>
                  </a:extLst>
                </a:gridCol>
                <a:gridCol w="1492217">
                  <a:extLst>
                    <a:ext uri="{9D8B030D-6E8A-4147-A177-3AD203B41FA5}">
                      <a16:colId xmlns:a16="http://schemas.microsoft.com/office/drawing/2014/main" val="20005"/>
                    </a:ext>
                  </a:extLst>
                </a:gridCol>
                <a:gridCol w="1492217">
                  <a:extLst>
                    <a:ext uri="{9D8B030D-6E8A-4147-A177-3AD203B41FA5}">
                      <a16:colId xmlns:a16="http://schemas.microsoft.com/office/drawing/2014/main" val="20006"/>
                    </a:ext>
                  </a:extLst>
                </a:gridCol>
              </a:tblGrid>
              <a:tr h="839787">
                <a:tc>
                  <a:txBody>
                    <a:bodyPr/>
                    <a:lstStyle/>
                    <a:p>
                      <a:endParaRPr lang="lv-LV" dirty="0"/>
                    </a:p>
                  </a:txBody>
                  <a:tcPr>
                    <a:solidFill>
                      <a:schemeClr val="accent3">
                        <a:lumMod val="40000"/>
                        <a:lumOff val="60000"/>
                      </a:schemeClr>
                    </a:solidFill>
                  </a:tcPr>
                </a:tc>
                <a:tc>
                  <a:txBody>
                    <a:bodyPr/>
                    <a:lstStyle/>
                    <a:p>
                      <a:r>
                        <a:rPr lang="lv-LV" sz="1800" b="0" dirty="0">
                          <a:solidFill>
                            <a:schemeClr val="tx1"/>
                          </a:solidFill>
                        </a:rPr>
                        <a:t>Māls/smilts</a:t>
                      </a:r>
                    </a:p>
                  </a:txBody>
                  <a:tcPr>
                    <a:solidFill>
                      <a:schemeClr val="accent3">
                        <a:lumMod val="40000"/>
                        <a:lumOff val="60000"/>
                      </a:schemeClr>
                    </a:solidFill>
                  </a:tcPr>
                </a:tc>
                <a:tc>
                  <a:txBody>
                    <a:bodyPr/>
                    <a:lstStyle/>
                    <a:p>
                      <a:r>
                        <a:rPr lang="lv-LV" sz="1800" dirty="0">
                          <a:solidFill>
                            <a:schemeClr val="tx1"/>
                          </a:solidFill>
                        </a:rPr>
                        <a:t>Granulo</a:t>
                      </a:r>
                    </a:p>
                    <a:p>
                      <a:r>
                        <a:rPr lang="lv-LV" sz="1800" dirty="0">
                          <a:solidFill>
                            <a:schemeClr val="tx1"/>
                          </a:solidFill>
                        </a:rPr>
                        <a:t>metriskais sastāvs*</a:t>
                      </a:r>
                    </a:p>
                  </a:txBody>
                  <a:tcPr>
                    <a:solidFill>
                      <a:schemeClr val="accent3">
                        <a:lumMod val="40000"/>
                        <a:lumOff val="60000"/>
                      </a:schemeClr>
                    </a:solidFill>
                  </a:tcPr>
                </a:tc>
                <a:tc>
                  <a:txBody>
                    <a:bodyPr/>
                    <a:lstStyle/>
                    <a:p>
                      <a:pPr algn="ctr" fontAlgn="t"/>
                      <a:r>
                        <a:rPr lang="lv-LV" sz="2000" u="none" strike="noStrike" dirty="0">
                          <a:solidFill>
                            <a:schemeClr val="tx1"/>
                          </a:solidFill>
                          <a:effectLst/>
                        </a:rPr>
                        <a:t>Organiskās </a:t>
                      </a:r>
                    </a:p>
                    <a:p>
                      <a:pPr algn="ctr" fontAlgn="t"/>
                      <a:r>
                        <a:rPr lang="lv-LV" sz="2000" u="none" strike="noStrike" dirty="0">
                          <a:solidFill>
                            <a:schemeClr val="tx1"/>
                          </a:solidFill>
                          <a:effectLst/>
                        </a:rPr>
                        <a:t>vielas, %</a:t>
                      </a:r>
                      <a:endParaRPr lang="lv-LV" sz="2000" b="0" i="0" u="none" strike="noStrike" dirty="0">
                        <a:solidFill>
                          <a:schemeClr val="tx1"/>
                        </a:solidFill>
                        <a:effectLst/>
                        <a:latin typeface="Calibri"/>
                      </a:endParaRPr>
                    </a:p>
                  </a:txBody>
                  <a:tcPr marL="9525" marR="9525" marT="9525" marB="0">
                    <a:solidFill>
                      <a:schemeClr val="accent3">
                        <a:lumMod val="40000"/>
                        <a:lumOff val="60000"/>
                      </a:schemeClr>
                    </a:solidFill>
                  </a:tcPr>
                </a:tc>
                <a:tc>
                  <a:txBody>
                    <a:bodyPr/>
                    <a:lstStyle/>
                    <a:p>
                      <a:pPr algn="ctr" fontAlgn="t"/>
                      <a:r>
                        <a:rPr lang="lv-LV" sz="2000" u="none" strike="noStrike" dirty="0">
                          <a:solidFill>
                            <a:schemeClr val="tx1"/>
                          </a:solidFill>
                          <a:effectLst/>
                        </a:rPr>
                        <a:t>pH </a:t>
                      </a:r>
                      <a:endParaRPr lang="lv-LV" sz="2000" b="0" i="0" u="none" strike="noStrike" dirty="0">
                        <a:solidFill>
                          <a:schemeClr val="tx1"/>
                        </a:solidFill>
                        <a:effectLst/>
                        <a:latin typeface="Calibri"/>
                      </a:endParaRPr>
                    </a:p>
                  </a:txBody>
                  <a:tcPr marL="9525" marR="9525" marT="9525" marB="0">
                    <a:solidFill>
                      <a:schemeClr val="accent3">
                        <a:lumMod val="40000"/>
                        <a:lumOff val="60000"/>
                      </a:schemeClr>
                    </a:solidFill>
                  </a:tcPr>
                </a:tc>
                <a:tc>
                  <a:txBody>
                    <a:bodyPr/>
                    <a:lstStyle/>
                    <a:p>
                      <a:pPr algn="ctr" fontAlgn="t"/>
                      <a:r>
                        <a:rPr lang="lv-LV" sz="2000" u="none" strike="noStrike" dirty="0">
                          <a:solidFill>
                            <a:schemeClr val="tx1"/>
                          </a:solidFill>
                          <a:effectLst/>
                        </a:rPr>
                        <a:t>P</a:t>
                      </a:r>
                      <a:r>
                        <a:rPr lang="lv-LV" sz="2000" u="none" strike="noStrike" baseline="-25000" dirty="0">
                          <a:solidFill>
                            <a:schemeClr val="tx1"/>
                          </a:solidFill>
                          <a:effectLst/>
                        </a:rPr>
                        <a:t>2</a:t>
                      </a:r>
                      <a:r>
                        <a:rPr lang="lv-LV" sz="2000" u="none" strike="noStrike" dirty="0">
                          <a:solidFill>
                            <a:schemeClr val="tx1"/>
                          </a:solidFill>
                          <a:effectLst/>
                        </a:rPr>
                        <a:t>O</a:t>
                      </a:r>
                      <a:r>
                        <a:rPr lang="lv-LV" sz="2000" u="none" strike="noStrike" baseline="-25000" dirty="0">
                          <a:solidFill>
                            <a:schemeClr val="tx1"/>
                          </a:solidFill>
                          <a:effectLst/>
                        </a:rPr>
                        <a:t>5</a:t>
                      </a:r>
                      <a:r>
                        <a:rPr lang="lv-LV" sz="2000" u="none" strike="noStrike" dirty="0">
                          <a:solidFill>
                            <a:schemeClr val="tx1"/>
                          </a:solidFill>
                          <a:effectLst/>
                        </a:rPr>
                        <a:t>, </a:t>
                      </a:r>
                    </a:p>
                    <a:p>
                      <a:pPr algn="ctr" fontAlgn="t"/>
                      <a:r>
                        <a:rPr lang="lv-LV" sz="2000" u="none" strike="noStrike" dirty="0">
                          <a:solidFill>
                            <a:schemeClr val="tx1"/>
                          </a:solidFill>
                          <a:effectLst/>
                        </a:rPr>
                        <a:t>mg kg</a:t>
                      </a:r>
                      <a:r>
                        <a:rPr lang="lv-LV" sz="2000" u="none" strike="noStrike" baseline="30000" dirty="0">
                          <a:solidFill>
                            <a:schemeClr val="tx1"/>
                          </a:solidFill>
                          <a:effectLst/>
                        </a:rPr>
                        <a:t>-1</a:t>
                      </a:r>
                      <a:r>
                        <a:rPr lang="lv-LV" sz="2000" u="none" strike="noStrike" dirty="0">
                          <a:solidFill>
                            <a:schemeClr val="tx1"/>
                          </a:solidFill>
                          <a:effectLst/>
                        </a:rPr>
                        <a:t> </a:t>
                      </a:r>
                      <a:endParaRPr lang="lv-LV" sz="2000" b="0" i="0" u="none" strike="noStrike" dirty="0">
                        <a:solidFill>
                          <a:schemeClr val="tx1"/>
                        </a:solidFill>
                        <a:effectLst/>
                        <a:latin typeface="Calibri"/>
                      </a:endParaRPr>
                    </a:p>
                  </a:txBody>
                  <a:tcPr marL="9525" marR="9525" marT="9525" marB="0">
                    <a:solidFill>
                      <a:schemeClr val="accent3">
                        <a:lumMod val="40000"/>
                        <a:lumOff val="60000"/>
                      </a:schemeClr>
                    </a:solidFill>
                  </a:tcPr>
                </a:tc>
                <a:tc>
                  <a:txBody>
                    <a:bodyPr/>
                    <a:lstStyle/>
                    <a:p>
                      <a:pPr algn="ctr" fontAlgn="t"/>
                      <a:r>
                        <a:rPr lang="lv-LV" sz="2000" u="none" strike="noStrike" dirty="0">
                          <a:solidFill>
                            <a:schemeClr val="tx1"/>
                          </a:solidFill>
                          <a:effectLst/>
                        </a:rPr>
                        <a:t>K</a:t>
                      </a:r>
                      <a:r>
                        <a:rPr lang="lv-LV" sz="2000" u="none" strike="noStrike" baseline="-25000" dirty="0">
                          <a:solidFill>
                            <a:schemeClr val="tx1"/>
                          </a:solidFill>
                          <a:effectLst/>
                        </a:rPr>
                        <a:t>2</a:t>
                      </a:r>
                      <a:r>
                        <a:rPr lang="lv-LV" sz="2000" u="none" strike="noStrike" dirty="0">
                          <a:solidFill>
                            <a:schemeClr val="tx1"/>
                          </a:solidFill>
                          <a:effectLst/>
                        </a:rPr>
                        <a:t>O, </a:t>
                      </a:r>
                    </a:p>
                    <a:p>
                      <a:pPr algn="ctr" fontAlgn="t"/>
                      <a:r>
                        <a:rPr lang="lv-LV" sz="2000" u="none" strike="noStrike" dirty="0">
                          <a:solidFill>
                            <a:schemeClr val="tx1"/>
                          </a:solidFill>
                          <a:effectLst/>
                        </a:rPr>
                        <a:t>mg kg </a:t>
                      </a:r>
                      <a:r>
                        <a:rPr lang="lv-LV" sz="2000" u="none" strike="noStrike" baseline="30000" dirty="0">
                          <a:solidFill>
                            <a:schemeClr val="tx1"/>
                          </a:solidFill>
                          <a:effectLst/>
                        </a:rPr>
                        <a:t>-1</a:t>
                      </a:r>
                      <a:endParaRPr lang="lv-LV" sz="2000" b="0" i="0" u="none" strike="noStrike" baseline="30000" dirty="0">
                        <a:solidFill>
                          <a:schemeClr val="tx1"/>
                        </a:solidFill>
                        <a:effectLst/>
                        <a:latin typeface="Calibri"/>
                      </a:endParaRPr>
                    </a:p>
                  </a:txBody>
                  <a:tcPr marL="9525" marR="9525" marT="9525" marB="0">
                    <a:solidFill>
                      <a:schemeClr val="accent3">
                        <a:lumMod val="40000"/>
                        <a:lumOff val="60000"/>
                      </a:schemeClr>
                    </a:solidFill>
                  </a:tcPr>
                </a:tc>
                <a:extLst>
                  <a:ext uri="{0D108BD9-81ED-4DB2-BD59-A6C34878D82A}">
                    <a16:rowId xmlns:a16="http://schemas.microsoft.com/office/drawing/2014/main" val="10000"/>
                  </a:ext>
                </a:extLst>
              </a:tr>
              <a:tr h="429443">
                <a:tc>
                  <a:txBody>
                    <a:bodyPr/>
                    <a:lstStyle/>
                    <a:p>
                      <a:r>
                        <a:rPr lang="lv-LV" sz="1800" dirty="0"/>
                        <a:t>BUL</a:t>
                      </a:r>
                    </a:p>
                  </a:txBody>
                  <a:tcPr>
                    <a:solidFill>
                      <a:srgbClr val="92D050"/>
                    </a:solidFill>
                  </a:tcPr>
                </a:tc>
                <a:tc>
                  <a:txBody>
                    <a:bodyPr/>
                    <a:lstStyle/>
                    <a:p>
                      <a:pPr algn="ctr"/>
                      <a:r>
                        <a:rPr lang="lv-LV" sz="2000" dirty="0"/>
                        <a:t>8</a:t>
                      </a:r>
                    </a:p>
                  </a:txBody>
                  <a:tcPr>
                    <a:solidFill>
                      <a:srgbClr val="92D050"/>
                    </a:solidFill>
                  </a:tcPr>
                </a:tc>
                <a:tc>
                  <a:txBody>
                    <a:bodyPr/>
                    <a:lstStyle/>
                    <a:p>
                      <a:r>
                        <a:rPr lang="lv-LV" sz="1800" dirty="0"/>
                        <a:t>mālsmilts</a:t>
                      </a:r>
                    </a:p>
                  </a:txBody>
                  <a:tcPr>
                    <a:solidFill>
                      <a:srgbClr val="92D050"/>
                    </a:solidFill>
                  </a:tcPr>
                </a:tc>
                <a:tc>
                  <a:txBody>
                    <a:bodyPr/>
                    <a:lstStyle/>
                    <a:p>
                      <a:pPr algn="ctr" fontAlgn="t"/>
                      <a:r>
                        <a:rPr lang="lv-LV" sz="2000" u="none" strike="noStrike" dirty="0">
                          <a:effectLst/>
                        </a:rPr>
                        <a:t>3,2</a:t>
                      </a:r>
                      <a:endParaRPr lang="lv-LV" sz="2000" b="0" i="0" u="none" strike="noStrike" dirty="0">
                        <a:solidFill>
                          <a:srgbClr val="000000"/>
                        </a:solidFill>
                        <a:effectLst/>
                        <a:latin typeface="Calibri"/>
                      </a:endParaRPr>
                    </a:p>
                  </a:txBody>
                  <a:tcPr marL="9525" marR="9525" marT="9525" marB="0">
                    <a:solidFill>
                      <a:srgbClr val="92D050"/>
                    </a:solidFill>
                  </a:tcPr>
                </a:tc>
                <a:tc>
                  <a:txBody>
                    <a:bodyPr/>
                    <a:lstStyle/>
                    <a:p>
                      <a:pPr algn="ctr" fontAlgn="t"/>
                      <a:r>
                        <a:rPr lang="lv-LV" sz="2000" u="none" strike="noStrike" dirty="0">
                          <a:effectLst/>
                        </a:rPr>
                        <a:t>6,3</a:t>
                      </a:r>
                      <a:endParaRPr lang="lv-LV" sz="2000" b="0" i="0" u="none" strike="noStrike" dirty="0">
                        <a:solidFill>
                          <a:srgbClr val="000000"/>
                        </a:solidFill>
                        <a:effectLst/>
                        <a:latin typeface="Calibri"/>
                      </a:endParaRPr>
                    </a:p>
                  </a:txBody>
                  <a:tcPr marL="9525" marR="9525" marT="9525" marB="0">
                    <a:solidFill>
                      <a:srgbClr val="92D050"/>
                    </a:solidFill>
                  </a:tcPr>
                </a:tc>
                <a:tc>
                  <a:txBody>
                    <a:bodyPr/>
                    <a:lstStyle/>
                    <a:p>
                      <a:pPr algn="ctr" fontAlgn="t"/>
                      <a:r>
                        <a:rPr lang="lv-LV" sz="2000" u="none" strike="noStrike" dirty="0">
                          <a:effectLst/>
                        </a:rPr>
                        <a:t>87,1</a:t>
                      </a:r>
                      <a:endParaRPr lang="lv-LV" sz="2000" b="0" i="0" u="none" strike="noStrike" dirty="0">
                        <a:solidFill>
                          <a:srgbClr val="000000"/>
                        </a:solidFill>
                        <a:effectLst/>
                        <a:latin typeface="Calibri"/>
                      </a:endParaRPr>
                    </a:p>
                  </a:txBody>
                  <a:tcPr marL="9525" marR="9525" marT="9525" marB="0">
                    <a:solidFill>
                      <a:srgbClr val="92D050"/>
                    </a:solidFill>
                  </a:tcPr>
                </a:tc>
                <a:tc>
                  <a:txBody>
                    <a:bodyPr/>
                    <a:lstStyle/>
                    <a:p>
                      <a:pPr algn="ctr" fontAlgn="t"/>
                      <a:r>
                        <a:rPr lang="lv-LV" sz="2000" u="none" strike="noStrike" dirty="0">
                          <a:effectLst/>
                        </a:rPr>
                        <a:t>88,4</a:t>
                      </a:r>
                      <a:endParaRPr lang="lv-LV" sz="2000" b="0" i="0" u="none" strike="noStrike" dirty="0">
                        <a:solidFill>
                          <a:srgbClr val="000000"/>
                        </a:solidFill>
                        <a:effectLst/>
                        <a:latin typeface="Calibri"/>
                      </a:endParaRPr>
                    </a:p>
                  </a:txBody>
                  <a:tcPr marL="9525" marR="9525" marT="9525" marB="0">
                    <a:solidFill>
                      <a:srgbClr val="92D050"/>
                    </a:solidFill>
                  </a:tcPr>
                </a:tc>
                <a:extLst>
                  <a:ext uri="{0D108BD9-81ED-4DB2-BD59-A6C34878D82A}">
                    <a16:rowId xmlns:a16="http://schemas.microsoft.com/office/drawing/2014/main" val="10001"/>
                  </a:ext>
                </a:extLst>
              </a:tr>
              <a:tr h="384349">
                <a:tc>
                  <a:txBody>
                    <a:bodyPr/>
                    <a:lstStyle/>
                    <a:p>
                      <a:r>
                        <a:rPr lang="lv-LV" sz="1800" dirty="0"/>
                        <a:t>KRI</a:t>
                      </a:r>
                    </a:p>
                  </a:txBody>
                  <a:tcPr>
                    <a:solidFill>
                      <a:srgbClr val="92D050"/>
                    </a:solidFill>
                  </a:tcPr>
                </a:tc>
                <a:tc>
                  <a:txBody>
                    <a:bodyPr/>
                    <a:lstStyle/>
                    <a:p>
                      <a:pPr algn="ctr"/>
                      <a:r>
                        <a:rPr lang="lv-LV" sz="2000" dirty="0"/>
                        <a:t>6</a:t>
                      </a:r>
                    </a:p>
                  </a:txBody>
                  <a:tcPr>
                    <a:solidFill>
                      <a:srgbClr val="92D050"/>
                    </a:solidFill>
                  </a:tcPr>
                </a:tc>
                <a:tc>
                  <a:txBody>
                    <a:bodyPr/>
                    <a:lstStyle/>
                    <a:p>
                      <a:r>
                        <a:rPr lang="lv-LV" sz="1800" dirty="0"/>
                        <a:t>viegls smilšmāls</a:t>
                      </a:r>
                    </a:p>
                  </a:txBody>
                  <a:tcPr>
                    <a:solidFill>
                      <a:srgbClr val="92D050"/>
                    </a:solidFill>
                  </a:tcPr>
                </a:tc>
                <a:tc>
                  <a:txBody>
                    <a:bodyPr/>
                    <a:lstStyle/>
                    <a:p>
                      <a:pPr algn="ctr" fontAlgn="t"/>
                      <a:r>
                        <a:rPr lang="lv-LV" sz="2000" u="none" strike="noStrike" dirty="0">
                          <a:effectLst/>
                        </a:rPr>
                        <a:t>2,9</a:t>
                      </a:r>
                      <a:endParaRPr lang="lv-LV" sz="2000" b="0" i="0" u="none" strike="noStrike" dirty="0">
                        <a:solidFill>
                          <a:srgbClr val="000000"/>
                        </a:solidFill>
                        <a:effectLst/>
                        <a:latin typeface="Calibri"/>
                      </a:endParaRPr>
                    </a:p>
                  </a:txBody>
                  <a:tcPr marL="9525" marR="9525" marT="9525" marB="0">
                    <a:solidFill>
                      <a:srgbClr val="92D050"/>
                    </a:solidFill>
                  </a:tcPr>
                </a:tc>
                <a:tc>
                  <a:txBody>
                    <a:bodyPr/>
                    <a:lstStyle/>
                    <a:p>
                      <a:pPr algn="ctr" fontAlgn="t"/>
                      <a:r>
                        <a:rPr lang="lv-LV" sz="2000" u="none" strike="noStrike" dirty="0">
                          <a:effectLst/>
                        </a:rPr>
                        <a:t>6,2</a:t>
                      </a:r>
                      <a:endParaRPr lang="lv-LV" sz="2000" b="0" i="0" u="none" strike="noStrike" dirty="0">
                        <a:solidFill>
                          <a:srgbClr val="000000"/>
                        </a:solidFill>
                        <a:effectLst/>
                        <a:latin typeface="Calibri"/>
                      </a:endParaRPr>
                    </a:p>
                  </a:txBody>
                  <a:tcPr marL="9525" marR="9525" marT="9525" marB="0">
                    <a:solidFill>
                      <a:srgbClr val="92D050"/>
                    </a:solidFill>
                  </a:tcPr>
                </a:tc>
                <a:tc>
                  <a:txBody>
                    <a:bodyPr/>
                    <a:lstStyle/>
                    <a:p>
                      <a:pPr algn="ctr" fontAlgn="t"/>
                      <a:r>
                        <a:rPr lang="lv-LV" sz="2000" u="none" strike="noStrike" dirty="0">
                          <a:effectLst/>
                        </a:rPr>
                        <a:t>95,9</a:t>
                      </a:r>
                      <a:endParaRPr lang="lv-LV" sz="2000" b="0" i="0" u="none" strike="noStrike" dirty="0">
                        <a:solidFill>
                          <a:srgbClr val="000000"/>
                        </a:solidFill>
                        <a:effectLst/>
                        <a:latin typeface="Calibri"/>
                      </a:endParaRPr>
                    </a:p>
                  </a:txBody>
                  <a:tcPr marL="9525" marR="9525" marT="9525" marB="0">
                    <a:solidFill>
                      <a:srgbClr val="92D050"/>
                    </a:solidFill>
                  </a:tcPr>
                </a:tc>
                <a:tc>
                  <a:txBody>
                    <a:bodyPr/>
                    <a:lstStyle/>
                    <a:p>
                      <a:pPr algn="ctr" fontAlgn="t"/>
                      <a:r>
                        <a:rPr lang="lv-LV" sz="2000" u="none" strike="noStrike" dirty="0">
                          <a:effectLst/>
                        </a:rPr>
                        <a:t>409,3</a:t>
                      </a:r>
                      <a:endParaRPr lang="lv-LV" sz="2000" b="0" i="0" u="none" strike="noStrike" dirty="0">
                        <a:solidFill>
                          <a:srgbClr val="000000"/>
                        </a:solidFill>
                        <a:effectLst/>
                        <a:latin typeface="Calibri"/>
                      </a:endParaRPr>
                    </a:p>
                  </a:txBody>
                  <a:tcPr marL="9525" marR="9525" marT="9525" marB="0">
                    <a:solidFill>
                      <a:srgbClr val="92D050"/>
                    </a:solidFill>
                  </a:tcPr>
                </a:tc>
                <a:extLst>
                  <a:ext uri="{0D108BD9-81ED-4DB2-BD59-A6C34878D82A}">
                    <a16:rowId xmlns:a16="http://schemas.microsoft.com/office/drawing/2014/main" val="10002"/>
                  </a:ext>
                </a:extLst>
              </a:tr>
              <a:tr h="296024">
                <a:tc>
                  <a:txBody>
                    <a:bodyPr/>
                    <a:lstStyle/>
                    <a:p>
                      <a:r>
                        <a:rPr lang="lv-LV" sz="1800" dirty="0"/>
                        <a:t>RIE</a:t>
                      </a:r>
                    </a:p>
                  </a:txBody>
                  <a:tcPr>
                    <a:solidFill>
                      <a:srgbClr val="FFFF00"/>
                    </a:solidFill>
                  </a:tcPr>
                </a:tc>
                <a:tc>
                  <a:txBody>
                    <a:bodyPr/>
                    <a:lstStyle/>
                    <a:p>
                      <a:pPr algn="ctr"/>
                      <a:r>
                        <a:rPr lang="lv-LV" sz="2000" dirty="0"/>
                        <a:t>1</a:t>
                      </a:r>
                    </a:p>
                  </a:txBody>
                  <a:tcPr>
                    <a:solidFill>
                      <a:srgbClr val="FFFF00"/>
                    </a:solidFill>
                  </a:tcPr>
                </a:tc>
                <a:tc>
                  <a:txBody>
                    <a:bodyPr/>
                    <a:lstStyle/>
                    <a:p>
                      <a:r>
                        <a:rPr lang="lv-LV" sz="1800" dirty="0"/>
                        <a:t>māls</a:t>
                      </a:r>
                    </a:p>
                  </a:txBody>
                  <a:tcPr>
                    <a:solidFill>
                      <a:srgbClr val="FFFF00"/>
                    </a:solidFill>
                  </a:tcPr>
                </a:tc>
                <a:tc>
                  <a:txBody>
                    <a:bodyPr/>
                    <a:lstStyle/>
                    <a:p>
                      <a:pPr algn="ctr" fontAlgn="t"/>
                      <a:r>
                        <a:rPr lang="lv-LV" sz="2000" u="none" strike="noStrike" dirty="0">
                          <a:effectLst/>
                        </a:rPr>
                        <a:t>3,6</a:t>
                      </a:r>
                      <a:endParaRPr lang="lv-LV" sz="2000" b="0" i="0" u="none" strike="noStrike" dirty="0">
                        <a:solidFill>
                          <a:srgbClr val="000000"/>
                        </a:solidFill>
                        <a:effectLst/>
                        <a:latin typeface="Calibri"/>
                      </a:endParaRPr>
                    </a:p>
                  </a:txBody>
                  <a:tcPr marL="9525" marR="9525" marT="9525" marB="0">
                    <a:solidFill>
                      <a:srgbClr val="FFFF00"/>
                    </a:solidFill>
                  </a:tcPr>
                </a:tc>
                <a:tc>
                  <a:txBody>
                    <a:bodyPr/>
                    <a:lstStyle/>
                    <a:p>
                      <a:pPr algn="ctr" fontAlgn="t"/>
                      <a:r>
                        <a:rPr lang="lv-LV" sz="2000" u="none" strike="noStrike" dirty="0">
                          <a:effectLst/>
                        </a:rPr>
                        <a:t>5,4</a:t>
                      </a:r>
                      <a:endParaRPr lang="lv-LV" sz="2000" b="0" i="0" u="none" strike="noStrike" dirty="0">
                        <a:solidFill>
                          <a:srgbClr val="000000"/>
                        </a:solidFill>
                        <a:effectLst/>
                        <a:latin typeface="Calibri"/>
                      </a:endParaRPr>
                    </a:p>
                  </a:txBody>
                  <a:tcPr marL="9525" marR="9525" marT="9525" marB="0">
                    <a:solidFill>
                      <a:srgbClr val="FFFF00"/>
                    </a:solidFill>
                  </a:tcPr>
                </a:tc>
                <a:tc>
                  <a:txBody>
                    <a:bodyPr/>
                    <a:lstStyle/>
                    <a:p>
                      <a:pPr algn="ctr" fontAlgn="t"/>
                      <a:r>
                        <a:rPr lang="lv-LV" sz="2000" u="none" strike="noStrike" dirty="0">
                          <a:effectLst/>
                        </a:rPr>
                        <a:t>43,1</a:t>
                      </a:r>
                      <a:endParaRPr lang="lv-LV" sz="2000" b="0" i="0" u="none" strike="noStrike" dirty="0">
                        <a:solidFill>
                          <a:srgbClr val="000000"/>
                        </a:solidFill>
                        <a:effectLst/>
                        <a:latin typeface="Calibri"/>
                      </a:endParaRPr>
                    </a:p>
                  </a:txBody>
                  <a:tcPr marL="9525" marR="9525" marT="9525" marB="0">
                    <a:solidFill>
                      <a:srgbClr val="FFFF00"/>
                    </a:solidFill>
                  </a:tcPr>
                </a:tc>
                <a:tc>
                  <a:txBody>
                    <a:bodyPr/>
                    <a:lstStyle/>
                    <a:p>
                      <a:pPr algn="ctr" fontAlgn="t"/>
                      <a:r>
                        <a:rPr lang="lv-LV" sz="2000" u="none" strike="noStrike" dirty="0">
                          <a:effectLst/>
                        </a:rPr>
                        <a:t>150,1</a:t>
                      </a:r>
                      <a:endParaRPr lang="lv-LV" sz="2000" b="0" i="0" u="none" strike="noStrike" dirty="0">
                        <a:solidFill>
                          <a:srgbClr val="000000"/>
                        </a:solidFill>
                        <a:effectLst/>
                        <a:latin typeface="Calibri"/>
                      </a:endParaRPr>
                    </a:p>
                  </a:txBody>
                  <a:tcPr marL="9525" marR="9525" marT="9525" marB="0">
                    <a:solidFill>
                      <a:srgbClr val="FFFF00"/>
                    </a:solidFill>
                  </a:tcPr>
                </a:tc>
                <a:extLst>
                  <a:ext uri="{0D108BD9-81ED-4DB2-BD59-A6C34878D82A}">
                    <a16:rowId xmlns:a16="http://schemas.microsoft.com/office/drawing/2014/main" val="10003"/>
                  </a:ext>
                </a:extLst>
              </a:tr>
              <a:tr h="230912">
                <a:tc>
                  <a:txBody>
                    <a:bodyPr/>
                    <a:lstStyle/>
                    <a:p>
                      <a:r>
                        <a:rPr lang="lv-LV" sz="1800" dirty="0"/>
                        <a:t>KAL</a:t>
                      </a:r>
                    </a:p>
                  </a:txBody>
                  <a:tcPr>
                    <a:solidFill>
                      <a:schemeClr val="accent3">
                        <a:lumMod val="75000"/>
                      </a:schemeClr>
                    </a:solidFill>
                  </a:tcPr>
                </a:tc>
                <a:tc>
                  <a:txBody>
                    <a:bodyPr/>
                    <a:lstStyle/>
                    <a:p>
                      <a:pPr algn="ctr"/>
                      <a:r>
                        <a:rPr lang="lv-LV" sz="2000" dirty="0"/>
                        <a:t>2</a:t>
                      </a:r>
                    </a:p>
                  </a:txBody>
                  <a:tcPr>
                    <a:solidFill>
                      <a:schemeClr val="accent3">
                        <a:lumMod val="75000"/>
                      </a:schemeClr>
                    </a:solidFill>
                  </a:tcPr>
                </a:tc>
                <a:tc>
                  <a:txBody>
                    <a:bodyPr/>
                    <a:lstStyle/>
                    <a:p>
                      <a:r>
                        <a:rPr lang="lv-LV" sz="1800" dirty="0"/>
                        <a:t>māls</a:t>
                      </a:r>
                    </a:p>
                  </a:txBody>
                  <a:tcPr>
                    <a:solidFill>
                      <a:schemeClr val="accent3">
                        <a:lumMod val="75000"/>
                      </a:schemeClr>
                    </a:solidFill>
                  </a:tcPr>
                </a:tc>
                <a:tc>
                  <a:txBody>
                    <a:bodyPr/>
                    <a:lstStyle/>
                    <a:p>
                      <a:pPr algn="ctr" fontAlgn="t"/>
                      <a:r>
                        <a:rPr lang="lv-LV" sz="2000" u="none" strike="noStrike" dirty="0">
                          <a:effectLst/>
                        </a:rPr>
                        <a:t>2,8</a:t>
                      </a:r>
                      <a:endParaRPr lang="lv-LV" sz="2000" b="0" i="0" u="none" strike="noStrike" dirty="0">
                        <a:solidFill>
                          <a:srgbClr val="000000"/>
                        </a:solidFill>
                        <a:effectLst/>
                        <a:latin typeface="Calibri"/>
                      </a:endParaRPr>
                    </a:p>
                  </a:txBody>
                  <a:tcPr marL="9525" marR="9525" marT="9525" marB="0">
                    <a:solidFill>
                      <a:schemeClr val="accent3">
                        <a:lumMod val="75000"/>
                      </a:schemeClr>
                    </a:solidFill>
                  </a:tcPr>
                </a:tc>
                <a:tc>
                  <a:txBody>
                    <a:bodyPr/>
                    <a:lstStyle/>
                    <a:p>
                      <a:pPr algn="ctr" fontAlgn="t"/>
                      <a:r>
                        <a:rPr lang="lv-LV" sz="2000" u="none" strike="noStrike" dirty="0">
                          <a:effectLst/>
                        </a:rPr>
                        <a:t>6,8</a:t>
                      </a:r>
                      <a:endParaRPr lang="lv-LV" sz="2000" b="0" i="0" u="none" strike="noStrike" dirty="0">
                        <a:solidFill>
                          <a:srgbClr val="000000"/>
                        </a:solidFill>
                        <a:effectLst/>
                        <a:latin typeface="Calibri"/>
                      </a:endParaRPr>
                    </a:p>
                  </a:txBody>
                  <a:tcPr marL="9525" marR="9525" marT="9525" marB="0">
                    <a:solidFill>
                      <a:schemeClr val="accent3">
                        <a:lumMod val="75000"/>
                      </a:schemeClr>
                    </a:solidFill>
                  </a:tcPr>
                </a:tc>
                <a:tc>
                  <a:txBody>
                    <a:bodyPr/>
                    <a:lstStyle/>
                    <a:p>
                      <a:pPr algn="ctr" fontAlgn="t"/>
                      <a:r>
                        <a:rPr lang="lv-LV" sz="2000" u="none" strike="noStrike" dirty="0">
                          <a:effectLst/>
                        </a:rPr>
                        <a:t>157,5</a:t>
                      </a:r>
                      <a:endParaRPr lang="lv-LV" sz="2000" b="0" i="0" u="none" strike="noStrike" dirty="0">
                        <a:solidFill>
                          <a:srgbClr val="000000"/>
                        </a:solidFill>
                        <a:effectLst/>
                        <a:latin typeface="Calibri"/>
                      </a:endParaRPr>
                    </a:p>
                  </a:txBody>
                  <a:tcPr marL="9525" marR="9525" marT="9525" marB="0">
                    <a:solidFill>
                      <a:schemeClr val="accent3">
                        <a:lumMod val="75000"/>
                      </a:schemeClr>
                    </a:solidFill>
                  </a:tcPr>
                </a:tc>
                <a:tc>
                  <a:txBody>
                    <a:bodyPr/>
                    <a:lstStyle/>
                    <a:p>
                      <a:pPr algn="ctr" fontAlgn="t"/>
                      <a:r>
                        <a:rPr lang="lv-LV" sz="2000" u="none" strike="noStrike" dirty="0">
                          <a:effectLst/>
                        </a:rPr>
                        <a:t>275,3</a:t>
                      </a:r>
                      <a:endParaRPr lang="lv-LV" sz="2000" b="0" i="0" u="none" strike="noStrike" dirty="0">
                        <a:solidFill>
                          <a:srgbClr val="000000"/>
                        </a:solidFill>
                        <a:effectLst/>
                        <a:latin typeface="Calibri"/>
                      </a:endParaRPr>
                    </a:p>
                  </a:txBody>
                  <a:tcPr marL="9525" marR="9525" marT="9525" marB="0">
                    <a:solidFill>
                      <a:schemeClr val="accent3">
                        <a:lumMod val="75000"/>
                      </a:schemeClr>
                    </a:solidFill>
                  </a:tcPr>
                </a:tc>
                <a:extLst>
                  <a:ext uri="{0D108BD9-81ED-4DB2-BD59-A6C34878D82A}">
                    <a16:rowId xmlns:a16="http://schemas.microsoft.com/office/drawing/2014/main" val="10004"/>
                  </a:ext>
                </a:extLst>
              </a:tr>
              <a:tr h="360293">
                <a:tc>
                  <a:txBody>
                    <a:bodyPr/>
                    <a:lstStyle/>
                    <a:p>
                      <a:r>
                        <a:rPr lang="lv-LV" sz="1800" dirty="0"/>
                        <a:t>TER</a:t>
                      </a:r>
                    </a:p>
                  </a:txBody>
                  <a:tcPr>
                    <a:solidFill>
                      <a:schemeClr val="accent3">
                        <a:lumMod val="75000"/>
                      </a:schemeClr>
                    </a:solidFill>
                  </a:tcPr>
                </a:tc>
                <a:tc>
                  <a:txBody>
                    <a:bodyPr/>
                    <a:lstStyle/>
                    <a:p>
                      <a:pPr algn="ctr"/>
                      <a:r>
                        <a:rPr lang="lv-LV" sz="2000" dirty="0"/>
                        <a:t>4</a:t>
                      </a:r>
                    </a:p>
                  </a:txBody>
                  <a:tcPr>
                    <a:solidFill>
                      <a:schemeClr val="accent3">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a:t>smags smilšmāls</a:t>
                      </a:r>
                    </a:p>
                  </a:txBody>
                  <a:tcPr>
                    <a:solidFill>
                      <a:schemeClr val="accent3">
                        <a:lumMod val="75000"/>
                      </a:schemeClr>
                    </a:solidFill>
                  </a:tcPr>
                </a:tc>
                <a:tc>
                  <a:txBody>
                    <a:bodyPr/>
                    <a:lstStyle/>
                    <a:p>
                      <a:pPr algn="ctr" fontAlgn="t"/>
                      <a:r>
                        <a:rPr lang="lv-LV" sz="2000" u="none" strike="noStrike" dirty="0">
                          <a:effectLst/>
                        </a:rPr>
                        <a:t>2,0</a:t>
                      </a:r>
                      <a:endParaRPr lang="lv-LV" sz="2000" b="0" i="0" u="none" strike="noStrike" dirty="0">
                        <a:solidFill>
                          <a:srgbClr val="000000"/>
                        </a:solidFill>
                        <a:effectLst/>
                        <a:latin typeface="Calibri"/>
                      </a:endParaRPr>
                    </a:p>
                  </a:txBody>
                  <a:tcPr marL="9525" marR="9525" marT="9525" marB="0">
                    <a:solidFill>
                      <a:schemeClr val="accent3">
                        <a:lumMod val="75000"/>
                      </a:schemeClr>
                    </a:solidFill>
                  </a:tcPr>
                </a:tc>
                <a:tc>
                  <a:txBody>
                    <a:bodyPr/>
                    <a:lstStyle/>
                    <a:p>
                      <a:pPr algn="ctr" fontAlgn="t"/>
                      <a:r>
                        <a:rPr lang="lv-LV" sz="2000" u="none" strike="noStrike" dirty="0">
                          <a:effectLst/>
                        </a:rPr>
                        <a:t>6,3</a:t>
                      </a:r>
                      <a:endParaRPr lang="lv-LV" sz="2000" b="0" i="0" u="none" strike="noStrike" dirty="0">
                        <a:solidFill>
                          <a:srgbClr val="000000"/>
                        </a:solidFill>
                        <a:effectLst/>
                        <a:latin typeface="Calibri"/>
                      </a:endParaRPr>
                    </a:p>
                  </a:txBody>
                  <a:tcPr marL="9525" marR="9525" marT="9525" marB="0">
                    <a:solidFill>
                      <a:schemeClr val="accent3">
                        <a:lumMod val="75000"/>
                      </a:schemeClr>
                    </a:solidFill>
                  </a:tcPr>
                </a:tc>
                <a:tc>
                  <a:txBody>
                    <a:bodyPr/>
                    <a:lstStyle/>
                    <a:p>
                      <a:pPr algn="ctr" fontAlgn="t"/>
                      <a:r>
                        <a:rPr lang="lv-LV" sz="2000" u="none" strike="noStrike" dirty="0">
                          <a:effectLst/>
                        </a:rPr>
                        <a:t>188,3</a:t>
                      </a:r>
                      <a:endParaRPr lang="lv-LV" sz="2000" b="0" i="0" u="none" strike="noStrike" dirty="0">
                        <a:solidFill>
                          <a:srgbClr val="000000"/>
                        </a:solidFill>
                        <a:effectLst/>
                        <a:latin typeface="Calibri"/>
                      </a:endParaRPr>
                    </a:p>
                  </a:txBody>
                  <a:tcPr marL="9525" marR="9525" marT="9525" marB="0">
                    <a:solidFill>
                      <a:schemeClr val="accent3">
                        <a:lumMod val="75000"/>
                      </a:schemeClr>
                    </a:solidFill>
                  </a:tcPr>
                </a:tc>
                <a:tc>
                  <a:txBody>
                    <a:bodyPr/>
                    <a:lstStyle/>
                    <a:p>
                      <a:pPr algn="ctr" fontAlgn="t"/>
                      <a:r>
                        <a:rPr lang="lv-LV" sz="2000" u="none" strike="noStrike" dirty="0">
                          <a:effectLst/>
                        </a:rPr>
                        <a:t>225,9</a:t>
                      </a:r>
                      <a:endParaRPr lang="lv-LV" sz="2000" b="0" i="0" u="none" strike="noStrike" dirty="0">
                        <a:solidFill>
                          <a:srgbClr val="000000"/>
                        </a:solidFill>
                        <a:effectLst/>
                        <a:latin typeface="Calibri"/>
                      </a:endParaRPr>
                    </a:p>
                  </a:txBody>
                  <a:tcPr marL="9525" marR="9525" marT="9525" marB="0">
                    <a:solidFill>
                      <a:schemeClr val="accent3">
                        <a:lumMod val="75000"/>
                      </a:schemeClr>
                    </a:solidFill>
                  </a:tcPr>
                </a:tc>
                <a:extLst>
                  <a:ext uri="{0D108BD9-81ED-4DB2-BD59-A6C34878D82A}">
                    <a16:rowId xmlns:a16="http://schemas.microsoft.com/office/drawing/2014/main" val="10005"/>
                  </a:ext>
                </a:extLst>
              </a:tr>
              <a:tr h="364584">
                <a:tc>
                  <a:txBody>
                    <a:bodyPr/>
                    <a:lstStyle/>
                    <a:p>
                      <a:r>
                        <a:rPr lang="lv-LV" sz="1800" dirty="0"/>
                        <a:t>LID</a:t>
                      </a:r>
                    </a:p>
                  </a:txBody>
                  <a:tcPr>
                    <a:solidFill>
                      <a:schemeClr val="bg2">
                        <a:lumMod val="90000"/>
                      </a:schemeClr>
                    </a:solidFill>
                  </a:tcPr>
                </a:tc>
                <a:tc>
                  <a:txBody>
                    <a:bodyPr/>
                    <a:lstStyle/>
                    <a:p>
                      <a:pPr algn="ctr"/>
                      <a:r>
                        <a:rPr lang="lv-LV" sz="2000" dirty="0"/>
                        <a:t>3</a:t>
                      </a:r>
                    </a:p>
                  </a:txBody>
                  <a:tcPr>
                    <a:solidFill>
                      <a:schemeClr val="bg2">
                        <a:lumMod val="90000"/>
                      </a:schemeClr>
                    </a:solidFill>
                  </a:tcPr>
                </a:tc>
                <a:tc>
                  <a:txBody>
                    <a:bodyPr/>
                    <a:lstStyle/>
                    <a:p>
                      <a:r>
                        <a:rPr lang="lv-LV" sz="1800" dirty="0"/>
                        <a:t>vid-smags</a:t>
                      </a:r>
                    </a:p>
                    <a:p>
                      <a:r>
                        <a:rPr lang="lv-LV" sz="1800" dirty="0"/>
                        <a:t> smilšmāls</a:t>
                      </a:r>
                    </a:p>
                  </a:txBody>
                  <a:tcPr>
                    <a:solidFill>
                      <a:schemeClr val="bg2">
                        <a:lumMod val="90000"/>
                      </a:schemeClr>
                    </a:solidFill>
                  </a:tcPr>
                </a:tc>
                <a:tc>
                  <a:txBody>
                    <a:bodyPr/>
                    <a:lstStyle/>
                    <a:p>
                      <a:pPr algn="ctr" fontAlgn="t"/>
                      <a:r>
                        <a:rPr lang="lv-LV" sz="2000" i="0" u="none" strike="noStrike" dirty="0">
                          <a:effectLst/>
                        </a:rPr>
                        <a:t>3,3</a:t>
                      </a:r>
                      <a:endParaRPr lang="lv-LV" sz="2000" b="0" i="0" u="none" strike="noStrike" dirty="0">
                        <a:solidFill>
                          <a:srgbClr val="000000"/>
                        </a:solidFill>
                        <a:effectLst/>
                        <a:latin typeface="Calibri"/>
                      </a:endParaRPr>
                    </a:p>
                  </a:txBody>
                  <a:tcPr marL="9525" marR="9525" marT="9525" marB="0">
                    <a:solidFill>
                      <a:schemeClr val="bg2">
                        <a:lumMod val="90000"/>
                      </a:schemeClr>
                    </a:solidFill>
                  </a:tcPr>
                </a:tc>
                <a:tc>
                  <a:txBody>
                    <a:bodyPr/>
                    <a:lstStyle/>
                    <a:p>
                      <a:pPr algn="ctr" fontAlgn="t"/>
                      <a:r>
                        <a:rPr lang="lv-LV" sz="2000" i="0" u="none" strike="noStrike" dirty="0">
                          <a:effectLst/>
                        </a:rPr>
                        <a:t>6,8</a:t>
                      </a:r>
                      <a:endParaRPr lang="lv-LV" sz="2000" b="0" i="0" u="none" strike="noStrike" dirty="0">
                        <a:solidFill>
                          <a:srgbClr val="000000"/>
                        </a:solidFill>
                        <a:effectLst/>
                        <a:latin typeface="Calibri"/>
                      </a:endParaRPr>
                    </a:p>
                  </a:txBody>
                  <a:tcPr marL="9525" marR="9525" marT="9525" marB="0">
                    <a:solidFill>
                      <a:schemeClr val="bg2">
                        <a:lumMod val="90000"/>
                      </a:schemeClr>
                    </a:solidFill>
                  </a:tcPr>
                </a:tc>
                <a:tc>
                  <a:txBody>
                    <a:bodyPr/>
                    <a:lstStyle/>
                    <a:p>
                      <a:pPr algn="ctr" fontAlgn="t"/>
                      <a:r>
                        <a:rPr lang="lv-LV" sz="2000" i="0" u="none" strike="noStrike" dirty="0">
                          <a:effectLst/>
                        </a:rPr>
                        <a:t>164,8</a:t>
                      </a:r>
                      <a:endParaRPr lang="lv-LV" sz="2000" b="0" i="0" u="none" strike="noStrike" dirty="0">
                        <a:solidFill>
                          <a:srgbClr val="000000"/>
                        </a:solidFill>
                        <a:effectLst/>
                        <a:latin typeface="Calibri"/>
                      </a:endParaRPr>
                    </a:p>
                  </a:txBody>
                  <a:tcPr marL="9525" marR="9525" marT="9525" marB="0">
                    <a:solidFill>
                      <a:schemeClr val="bg2">
                        <a:lumMod val="90000"/>
                      </a:schemeClr>
                    </a:solidFill>
                  </a:tcPr>
                </a:tc>
                <a:tc>
                  <a:txBody>
                    <a:bodyPr/>
                    <a:lstStyle/>
                    <a:p>
                      <a:pPr algn="ctr" fontAlgn="t"/>
                      <a:r>
                        <a:rPr lang="lv-LV" sz="2000" i="0" u="none" strike="noStrike" dirty="0">
                          <a:effectLst/>
                        </a:rPr>
                        <a:t>162,1</a:t>
                      </a:r>
                      <a:endParaRPr lang="lv-LV" sz="2000" b="0" i="0" u="none" strike="noStrike" dirty="0">
                        <a:solidFill>
                          <a:srgbClr val="000000"/>
                        </a:solidFill>
                        <a:effectLst/>
                        <a:latin typeface="Calibri"/>
                      </a:endParaRPr>
                    </a:p>
                  </a:txBody>
                  <a:tcPr marL="9525" marR="9525" marT="9525" marB="0">
                    <a:solidFill>
                      <a:schemeClr val="bg2">
                        <a:lumMod val="90000"/>
                      </a:schemeClr>
                    </a:solidFill>
                  </a:tcPr>
                </a:tc>
                <a:extLst>
                  <a:ext uri="{0D108BD9-81ED-4DB2-BD59-A6C34878D82A}">
                    <a16:rowId xmlns:a16="http://schemas.microsoft.com/office/drawing/2014/main" val="10006"/>
                  </a:ext>
                </a:extLst>
              </a:tr>
              <a:tr h="358864">
                <a:tc>
                  <a:txBody>
                    <a:bodyPr/>
                    <a:lstStyle/>
                    <a:p>
                      <a:r>
                        <a:rPr lang="lv-LV" sz="1800" dirty="0"/>
                        <a:t>ROZ</a:t>
                      </a:r>
                    </a:p>
                  </a:txBody>
                  <a:tcPr>
                    <a:solidFill>
                      <a:schemeClr val="bg2">
                        <a:lumMod val="90000"/>
                      </a:schemeClr>
                    </a:solidFill>
                  </a:tcPr>
                </a:tc>
                <a:tc>
                  <a:txBody>
                    <a:bodyPr/>
                    <a:lstStyle/>
                    <a:p>
                      <a:pPr algn="ctr"/>
                      <a:r>
                        <a:rPr lang="lv-LV" sz="2000" dirty="0"/>
                        <a:t>4</a:t>
                      </a:r>
                    </a:p>
                  </a:txBody>
                  <a:tcPr>
                    <a:solidFill>
                      <a:schemeClr val="bg2">
                        <a:lumMod val="90000"/>
                      </a:schemeClr>
                    </a:solidFill>
                  </a:tcPr>
                </a:tc>
                <a:tc>
                  <a:txBody>
                    <a:bodyPr/>
                    <a:lstStyle/>
                    <a:p>
                      <a:r>
                        <a:rPr lang="lv-LV" sz="1800" dirty="0"/>
                        <a:t>smags smilšmāls</a:t>
                      </a:r>
                    </a:p>
                  </a:txBody>
                  <a:tcPr>
                    <a:solidFill>
                      <a:schemeClr val="bg2">
                        <a:lumMod val="90000"/>
                      </a:schemeClr>
                    </a:solidFill>
                  </a:tcPr>
                </a:tc>
                <a:tc>
                  <a:txBody>
                    <a:bodyPr/>
                    <a:lstStyle/>
                    <a:p>
                      <a:pPr algn="ctr" fontAlgn="t"/>
                      <a:r>
                        <a:rPr lang="lv-LV" sz="2000" u="none" strike="noStrike" dirty="0">
                          <a:effectLst/>
                        </a:rPr>
                        <a:t>3,1</a:t>
                      </a:r>
                      <a:endParaRPr lang="lv-LV" sz="2000" b="0" i="0" u="none" strike="noStrike" dirty="0">
                        <a:solidFill>
                          <a:srgbClr val="000000"/>
                        </a:solidFill>
                        <a:effectLst/>
                        <a:latin typeface="Calibri"/>
                      </a:endParaRPr>
                    </a:p>
                  </a:txBody>
                  <a:tcPr marL="9525" marR="9525" marT="9525" marB="0">
                    <a:solidFill>
                      <a:schemeClr val="bg2">
                        <a:lumMod val="90000"/>
                      </a:schemeClr>
                    </a:solidFill>
                  </a:tcPr>
                </a:tc>
                <a:tc>
                  <a:txBody>
                    <a:bodyPr/>
                    <a:lstStyle/>
                    <a:p>
                      <a:pPr algn="ctr" fontAlgn="t"/>
                      <a:r>
                        <a:rPr lang="lv-LV" sz="2000" u="none" strike="noStrike" dirty="0">
                          <a:effectLst/>
                        </a:rPr>
                        <a:t>6,2</a:t>
                      </a:r>
                      <a:endParaRPr lang="lv-LV" sz="2000" b="0" i="0" u="none" strike="noStrike" dirty="0">
                        <a:solidFill>
                          <a:srgbClr val="000000"/>
                        </a:solidFill>
                        <a:effectLst/>
                        <a:latin typeface="Calibri"/>
                      </a:endParaRPr>
                    </a:p>
                  </a:txBody>
                  <a:tcPr marL="9525" marR="9525" marT="9525" marB="0">
                    <a:solidFill>
                      <a:schemeClr val="bg2">
                        <a:lumMod val="90000"/>
                      </a:schemeClr>
                    </a:solidFill>
                  </a:tcPr>
                </a:tc>
                <a:tc>
                  <a:txBody>
                    <a:bodyPr/>
                    <a:lstStyle/>
                    <a:p>
                      <a:pPr algn="ctr" fontAlgn="t"/>
                      <a:r>
                        <a:rPr lang="lv-LV" sz="2000" u="none" strike="noStrike" dirty="0">
                          <a:effectLst/>
                        </a:rPr>
                        <a:t>132,0</a:t>
                      </a:r>
                      <a:endParaRPr lang="lv-LV" sz="2000" b="0" i="0" u="none" strike="noStrike" dirty="0">
                        <a:solidFill>
                          <a:srgbClr val="000000"/>
                        </a:solidFill>
                        <a:effectLst/>
                        <a:latin typeface="Calibri"/>
                      </a:endParaRPr>
                    </a:p>
                  </a:txBody>
                  <a:tcPr marL="9525" marR="9525" marT="9525" marB="0">
                    <a:solidFill>
                      <a:schemeClr val="bg2">
                        <a:lumMod val="90000"/>
                      </a:schemeClr>
                    </a:solidFill>
                  </a:tcPr>
                </a:tc>
                <a:tc>
                  <a:txBody>
                    <a:bodyPr/>
                    <a:lstStyle/>
                    <a:p>
                      <a:pPr algn="ctr" fontAlgn="t"/>
                      <a:r>
                        <a:rPr lang="lv-LV" sz="2000" u="none" strike="noStrike" dirty="0">
                          <a:effectLst/>
                        </a:rPr>
                        <a:t>223,5</a:t>
                      </a:r>
                      <a:endParaRPr lang="lv-LV" sz="2000" b="0" i="0" u="none" strike="noStrike" dirty="0">
                        <a:solidFill>
                          <a:srgbClr val="000000"/>
                        </a:solidFill>
                        <a:effectLst/>
                        <a:latin typeface="Calibri"/>
                      </a:endParaRPr>
                    </a:p>
                  </a:txBody>
                  <a:tcPr marL="9525" marR="9525" marT="9525" marB="0">
                    <a:solidFill>
                      <a:schemeClr val="bg2">
                        <a:lumMod val="90000"/>
                      </a:schemeClr>
                    </a:solidFill>
                  </a:tcPr>
                </a:tc>
                <a:extLst>
                  <a:ext uri="{0D108BD9-81ED-4DB2-BD59-A6C34878D82A}">
                    <a16:rowId xmlns:a16="http://schemas.microsoft.com/office/drawing/2014/main" val="10007"/>
                  </a:ext>
                </a:extLst>
              </a:tr>
              <a:tr h="353144">
                <a:tc>
                  <a:txBody>
                    <a:bodyPr/>
                    <a:lstStyle/>
                    <a:p>
                      <a:r>
                        <a:rPr lang="lv-LV" sz="1800" dirty="0"/>
                        <a:t>STR</a:t>
                      </a:r>
                    </a:p>
                  </a:txBody>
                  <a:tcPr>
                    <a:solidFill>
                      <a:schemeClr val="bg2">
                        <a:lumMod val="90000"/>
                      </a:schemeClr>
                    </a:solidFill>
                  </a:tcPr>
                </a:tc>
                <a:tc>
                  <a:txBody>
                    <a:bodyPr/>
                    <a:lstStyle/>
                    <a:p>
                      <a:pPr algn="ctr"/>
                      <a:r>
                        <a:rPr lang="lv-LV" sz="2000" dirty="0"/>
                        <a:t>7</a:t>
                      </a:r>
                    </a:p>
                  </a:txBody>
                  <a:tcPr>
                    <a:solidFill>
                      <a:schemeClr val="bg2">
                        <a:lumMod val="90000"/>
                      </a:schemeClr>
                    </a:solidFill>
                  </a:tcPr>
                </a:tc>
                <a:tc>
                  <a:txBody>
                    <a:bodyPr/>
                    <a:lstStyle/>
                    <a:p>
                      <a:r>
                        <a:rPr lang="lv-LV" sz="1800" dirty="0"/>
                        <a:t>viegls smilšmāls</a:t>
                      </a:r>
                    </a:p>
                  </a:txBody>
                  <a:tcPr>
                    <a:solidFill>
                      <a:schemeClr val="bg2">
                        <a:lumMod val="90000"/>
                      </a:schemeClr>
                    </a:solidFill>
                  </a:tcPr>
                </a:tc>
                <a:tc>
                  <a:txBody>
                    <a:bodyPr/>
                    <a:lstStyle/>
                    <a:p>
                      <a:pPr algn="ctr" fontAlgn="t"/>
                      <a:r>
                        <a:rPr lang="lv-LV" sz="2000" u="none" strike="noStrike" dirty="0">
                          <a:effectLst/>
                        </a:rPr>
                        <a:t>2,5</a:t>
                      </a:r>
                      <a:endParaRPr lang="lv-LV" sz="2000" b="0" i="0" u="none" strike="noStrike" dirty="0">
                        <a:solidFill>
                          <a:srgbClr val="000000"/>
                        </a:solidFill>
                        <a:effectLst/>
                        <a:latin typeface="Calibri"/>
                      </a:endParaRPr>
                    </a:p>
                  </a:txBody>
                  <a:tcPr marL="9525" marR="9525" marT="9525" marB="0">
                    <a:solidFill>
                      <a:schemeClr val="bg2">
                        <a:lumMod val="90000"/>
                      </a:schemeClr>
                    </a:solidFill>
                  </a:tcPr>
                </a:tc>
                <a:tc>
                  <a:txBody>
                    <a:bodyPr/>
                    <a:lstStyle/>
                    <a:p>
                      <a:pPr algn="ctr" fontAlgn="t"/>
                      <a:r>
                        <a:rPr lang="lv-LV" sz="2000" u="none" strike="noStrike" dirty="0">
                          <a:effectLst/>
                        </a:rPr>
                        <a:t>6,6</a:t>
                      </a:r>
                      <a:endParaRPr lang="lv-LV" sz="2000" b="0" i="0" u="none" strike="noStrike" dirty="0">
                        <a:solidFill>
                          <a:srgbClr val="000000"/>
                        </a:solidFill>
                        <a:effectLst/>
                        <a:latin typeface="Calibri"/>
                      </a:endParaRPr>
                    </a:p>
                  </a:txBody>
                  <a:tcPr marL="9525" marR="9525" marT="9525" marB="0">
                    <a:solidFill>
                      <a:schemeClr val="bg2">
                        <a:lumMod val="90000"/>
                      </a:schemeClr>
                    </a:solidFill>
                  </a:tcPr>
                </a:tc>
                <a:tc>
                  <a:txBody>
                    <a:bodyPr/>
                    <a:lstStyle/>
                    <a:p>
                      <a:pPr algn="ctr" fontAlgn="t"/>
                      <a:r>
                        <a:rPr lang="lv-LV" sz="2000" u="none" strike="noStrike" dirty="0">
                          <a:effectLst/>
                        </a:rPr>
                        <a:t>229,6</a:t>
                      </a:r>
                      <a:endParaRPr lang="lv-LV" sz="2000" b="0" i="0" u="none" strike="noStrike" dirty="0">
                        <a:solidFill>
                          <a:srgbClr val="000000"/>
                        </a:solidFill>
                        <a:effectLst/>
                        <a:latin typeface="Calibri"/>
                      </a:endParaRPr>
                    </a:p>
                  </a:txBody>
                  <a:tcPr marL="9525" marR="9525" marT="9525" marB="0">
                    <a:solidFill>
                      <a:schemeClr val="bg2">
                        <a:lumMod val="90000"/>
                      </a:schemeClr>
                    </a:solidFill>
                  </a:tcPr>
                </a:tc>
                <a:tc>
                  <a:txBody>
                    <a:bodyPr/>
                    <a:lstStyle/>
                    <a:p>
                      <a:pPr algn="ctr" fontAlgn="t"/>
                      <a:r>
                        <a:rPr lang="lv-LV" sz="2000" u="none" strike="noStrike" dirty="0">
                          <a:effectLst/>
                        </a:rPr>
                        <a:t>209,0</a:t>
                      </a:r>
                      <a:endParaRPr lang="lv-LV" sz="2000" b="0" i="0" u="none" strike="noStrike" dirty="0">
                        <a:solidFill>
                          <a:srgbClr val="000000"/>
                        </a:solidFill>
                        <a:effectLst/>
                        <a:latin typeface="Calibri"/>
                      </a:endParaRPr>
                    </a:p>
                  </a:txBody>
                  <a:tcPr marL="9525" marR="9525" marT="9525" marB="0">
                    <a:solidFill>
                      <a:schemeClr val="bg2">
                        <a:lumMod val="90000"/>
                      </a:schemeClr>
                    </a:solidFill>
                  </a:tcPr>
                </a:tc>
                <a:extLst>
                  <a:ext uri="{0D108BD9-81ED-4DB2-BD59-A6C34878D82A}">
                    <a16:rowId xmlns:a16="http://schemas.microsoft.com/office/drawing/2014/main" val="10008"/>
                  </a:ext>
                </a:extLst>
              </a:tr>
            </a:tbl>
          </a:graphicData>
        </a:graphic>
      </p:graphicFrame>
      <p:sp>
        <p:nvSpPr>
          <p:cNvPr id="8" name="Rectangle 7"/>
          <p:cNvSpPr/>
          <p:nvPr/>
        </p:nvSpPr>
        <p:spPr>
          <a:xfrm>
            <a:off x="111021" y="5747233"/>
            <a:ext cx="7762417" cy="338554"/>
          </a:xfrm>
          <a:prstGeom prst="rect">
            <a:avLst/>
          </a:prstGeom>
        </p:spPr>
        <p:txBody>
          <a:bodyPr wrap="square">
            <a:spAutoFit/>
          </a:bodyPr>
          <a:lstStyle/>
          <a:p>
            <a:r>
              <a:rPr lang="lv-LV" sz="1600" i="1" dirty="0"/>
              <a:t>*Kārkliņš A. (2008). Augsnes diagnostika un apraksts. Jelgava: LLU.</a:t>
            </a:r>
          </a:p>
        </p:txBody>
      </p:sp>
    </p:spTree>
    <p:extLst>
      <p:ext uri="{BB962C8B-B14F-4D97-AF65-F5344CB8AC3E}">
        <p14:creationId xmlns:p14="http://schemas.microsoft.com/office/powerpoint/2010/main" val="396452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66947" cy="922114"/>
          </a:xfrm>
        </p:spPr>
        <p:txBody>
          <a:bodyPr/>
          <a:lstStyle/>
          <a:p>
            <a:r>
              <a:rPr lang="lv-LV" dirty="0"/>
              <a:t>AUGU MAIŅA</a:t>
            </a:r>
          </a:p>
        </p:txBody>
      </p:sp>
      <p:pic>
        <p:nvPicPr>
          <p:cNvPr id="6" name="Content Placeholder 5" descr="A picture containing text, clipart&#10;&#10;Description automatically generated">
            <a:extLst>
              <a:ext uri="{FF2B5EF4-FFF2-40B4-BE49-F238E27FC236}">
                <a16:creationId xmlns:a16="http://schemas.microsoft.com/office/drawing/2014/main" id="{439A2D38-6624-4059-B9FC-A642170479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404664"/>
            <a:ext cx="802432" cy="802432"/>
          </a:xfrm>
        </p:spPr>
      </p:pic>
      <p:pic>
        <p:nvPicPr>
          <p:cNvPr id="5" name="Picture 4">
            <a:extLst>
              <a:ext uri="{FF2B5EF4-FFF2-40B4-BE49-F238E27FC236}">
                <a16:creationId xmlns:a16="http://schemas.microsoft.com/office/drawing/2014/main" id="{E75E3882-C6AC-67C8-8867-6184D2E28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6208898"/>
            <a:ext cx="5388074" cy="6496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323825339"/>
              </p:ext>
            </p:extLst>
          </p:nvPr>
        </p:nvGraphicFramePr>
        <p:xfrm>
          <a:off x="676548" y="1916832"/>
          <a:ext cx="5400600" cy="3685040"/>
        </p:xfrm>
        <a:graphic>
          <a:graphicData uri="http://schemas.openxmlformats.org/drawingml/2006/table">
            <a:tbl>
              <a:tblPr firstRow="1" bandRow="1">
                <a:tableStyleId>{F5AB1C69-6EDB-4FF4-983F-18BD219EF322}</a:tableStyleId>
              </a:tblPr>
              <a:tblGrid>
                <a:gridCol w="79208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tblGrid>
              <a:tr h="316632">
                <a:tc>
                  <a:txBody>
                    <a:bodyPr/>
                    <a:lstStyle/>
                    <a:p>
                      <a:endParaRPr lang="lv-LV" sz="2000" dirty="0"/>
                    </a:p>
                  </a:txBody>
                  <a:tcP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lv-LV" sz="2000" dirty="0"/>
                        <a:t>2019</a:t>
                      </a:r>
                    </a:p>
                  </a:txBody>
                  <a:tcP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lv-LV" sz="2000" dirty="0"/>
                        <a:t>2020</a:t>
                      </a:r>
                    </a:p>
                  </a:txBody>
                  <a:tcPr marL="9525" marR="9525" marT="9525" marB="0" anchor="b">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lv-LV" sz="2000" dirty="0"/>
                        <a:t>2021</a:t>
                      </a:r>
                    </a:p>
                  </a:txBody>
                  <a:tcPr marL="9525" marR="9525" marT="9525" marB="0" anchor="b">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lv-LV" sz="2000"/>
                        <a:t>2022</a:t>
                      </a:r>
                    </a:p>
                  </a:txBody>
                  <a:tcPr marL="9525" marR="9525" marT="9525" marB="0" anchor="b">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468002">
                <a:tc>
                  <a:txBody>
                    <a:bodyPr/>
                    <a:lstStyle/>
                    <a:p>
                      <a:r>
                        <a:rPr lang="lv-LV" sz="2000" dirty="0"/>
                        <a:t>BUL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b"/>
                      <a:endParaRPr lang="lv-LV" sz="1100" b="0" i="0" u="none" strike="noStrike" dirty="0">
                        <a:solidFill>
                          <a:srgbClr val="000000"/>
                        </a:solidFill>
                        <a:effectLst/>
                        <a:latin typeface="Calibri Light"/>
                      </a:endParaRPr>
                    </a:p>
                  </a:txBody>
                  <a:tcPr marL="9525" marR="9525" marT="9525" marB="0" anchor="b">
                    <a:lnT w="12700" cap="flat" cmpd="sng" algn="ctr">
                      <a:solidFill>
                        <a:schemeClr val="tx1"/>
                      </a:solidFill>
                      <a:prstDash val="solid"/>
                      <a:round/>
                      <a:headEnd type="none" w="med" len="med"/>
                      <a:tailEnd type="none" w="med" len="med"/>
                    </a:lnT>
                    <a:solidFill>
                      <a:srgbClr val="00B050"/>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T w="12700" cap="flat" cmpd="sng" algn="ctr">
                      <a:solidFill>
                        <a:schemeClr val="tx1"/>
                      </a:solidFill>
                      <a:prstDash val="solid"/>
                      <a:round/>
                      <a:headEnd type="none" w="med" len="med"/>
                      <a:tailEnd type="none" w="med" len="med"/>
                    </a:lnT>
                    <a:solidFill>
                      <a:srgbClr val="99FF33"/>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T w="12700" cap="flat" cmpd="sng" algn="ctr">
                      <a:solidFill>
                        <a:schemeClr val="tx1"/>
                      </a:solidFill>
                      <a:prstDash val="solid"/>
                      <a:round/>
                      <a:headEnd type="none" w="med" len="med"/>
                      <a:tailEnd type="none" w="med" len="med"/>
                    </a:lnT>
                    <a:solidFill>
                      <a:srgbClr val="99FF33"/>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10001"/>
                  </a:ext>
                </a:extLst>
              </a:tr>
              <a:tr h="436787">
                <a:tc>
                  <a:txBody>
                    <a:bodyPr/>
                    <a:lstStyle/>
                    <a:p>
                      <a:r>
                        <a:rPr lang="lv-LV" sz="2000" dirty="0"/>
                        <a:t>KRI</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lv-LV" sz="2000" dirty="0"/>
                    </a:p>
                  </a:txBody>
                  <a:tcPr>
                    <a:lnB w="12700" cap="flat" cmpd="sng" algn="ctr">
                      <a:solidFill>
                        <a:schemeClr val="tx1"/>
                      </a:solidFill>
                      <a:prstDash val="solid"/>
                      <a:round/>
                      <a:headEnd type="none" w="med" len="med"/>
                      <a:tailEnd type="none" w="med" len="med"/>
                    </a:lnB>
                    <a:solidFill>
                      <a:srgbClr val="00B050"/>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333564">
                <a:tc>
                  <a:txBody>
                    <a:bodyPr/>
                    <a:lstStyle/>
                    <a:p>
                      <a:r>
                        <a:rPr lang="lv-LV" sz="2000" dirty="0"/>
                        <a:t>RIE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lv-LV"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3"/>
                  </a:ext>
                </a:extLst>
              </a:tr>
              <a:tr h="402811">
                <a:tc>
                  <a:txBody>
                    <a:bodyPr/>
                    <a:lstStyle/>
                    <a:p>
                      <a:r>
                        <a:rPr lang="lv-LV" sz="2000" dirty="0"/>
                        <a:t>KAL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endParaRPr lang="lv-LV" sz="2000" dirty="0"/>
                    </a:p>
                  </a:txBody>
                  <a:tcP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T w="12700" cap="flat" cmpd="sng" algn="ctr">
                      <a:solidFill>
                        <a:schemeClr val="tx1"/>
                      </a:solidFill>
                      <a:prstDash val="solid"/>
                      <a:round/>
                      <a:headEnd type="none" w="med" len="med"/>
                      <a:tailEnd type="none" w="med" len="med"/>
                    </a:lnT>
                    <a:solidFill>
                      <a:schemeClr val="accent3">
                        <a:lumMod val="60000"/>
                        <a:lumOff val="40000"/>
                      </a:schemeClr>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T w="12700" cap="flat" cmpd="sng" algn="ctr">
                      <a:solidFill>
                        <a:schemeClr val="tx1"/>
                      </a:solidFill>
                      <a:prstDash val="solid"/>
                      <a:round/>
                      <a:headEnd type="none" w="med" len="med"/>
                      <a:tailEnd type="none" w="med" len="med"/>
                    </a:lnT>
                    <a:solidFill>
                      <a:schemeClr val="accent3">
                        <a:lumMod val="60000"/>
                        <a:lumOff val="40000"/>
                      </a:schemeClr>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4"/>
                  </a:ext>
                </a:extLst>
              </a:tr>
              <a:tr h="389277">
                <a:tc>
                  <a:txBody>
                    <a:bodyPr/>
                    <a:lstStyle/>
                    <a:p>
                      <a:r>
                        <a:rPr lang="lv-LV" sz="2000" dirty="0"/>
                        <a:t>TER</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lv-LV" sz="2000" dirty="0"/>
                    </a:p>
                  </a:txBody>
                  <a:tcP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53077">
                <a:tc>
                  <a:txBody>
                    <a:bodyPr/>
                    <a:lstStyle/>
                    <a:p>
                      <a:r>
                        <a:rPr lang="lv-LV" sz="2000" dirty="0"/>
                        <a:t>LID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endParaRPr lang="lv-LV" sz="2000" dirty="0"/>
                    </a:p>
                  </a:txBody>
                  <a:tcPr>
                    <a:lnT w="12700" cap="flat" cmpd="sng" algn="ctr">
                      <a:solidFill>
                        <a:schemeClr val="tx1"/>
                      </a:solidFill>
                      <a:prstDash val="solid"/>
                      <a:round/>
                      <a:headEnd type="none" w="med" len="med"/>
                      <a:tailEnd type="none" w="med" len="med"/>
                    </a:lnT>
                    <a:solidFill>
                      <a:srgbClr val="CCCC00"/>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T w="12700" cap="flat" cmpd="sng" algn="ctr">
                      <a:solidFill>
                        <a:schemeClr val="tx1"/>
                      </a:solidFill>
                      <a:prstDash val="solid"/>
                      <a:round/>
                      <a:headEnd type="none" w="med" len="med"/>
                      <a:tailEnd type="none" w="med" len="med"/>
                    </a:lnT>
                    <a:solidFill>
                      <a:srgbClr val="FFC000"/>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10006"/>
                  </a:ext>
                </a:extLst>
              </a:tr>
              <a:tr h="388885">
                <a:tc>
                  <a:txBody>
                    <a:bodyPr/>
                    <a:lstStyle/>
                    <a:p>
                      <a:r>
                        <a:rPr lang="lv-LV" sz="2000" dirty="0"/>
                        <a:t>ROZ</a:t>
                      </a:r>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endParaRPr lang="lv-LV" sz="2000" dirty="0"/>
                    </a:p>
                  </a:txBody>
                  <a:tcPr>
                    <a:solidFill>
                      <a:srgbClr val="CCCC00"/>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solidFill>
                      <a:schemeClr val="accent6">
                        <a:lumMod val="60000"/>
                        <a:lumOff val="40000"/>
                      </a:schemeClr>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solidFill>
                      <a:srgbClr val="FFFF00"/>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0007"/>
                  </a:ext>
                </a:extLst>
              </a:tr>
              <a:tr h="324085">
                <a:tc>
                  <a:txBody>
                    <a:bodyPr/>
                    <a:lstStyle/>
                    <a:p>
                      <a:r>
                        <a:rPr lang="lv-LV" sz="2000" dirty="0"/>
                        <a:t>STR</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lv-LV" sz="2000" dirty="0"/>
                    </a:p>
                  </a:txBody>
                  <a:tcPr>
                    <a:lnB w="12700" cap="flat" cmpd="sng" algn="ctr">
                      <a:solidFill>
                        <a:schemeClr val="tx1"/>
                      </a:solidFill>
                      <a:prstDash val="solid"/>
                      <a:round/>
                      <a:headEnd type="none" w="med" len="med"/>
                      <a:tailEnd type="none" w="med" len="med"/>
                    </a:lnB>
                    <a:solidFill>
                      <a:srgbClr val="CCCC00"/>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B w="12700" cap="flat" cmpd="sng" algn="ctr">
                      <a:solidFill>
                        <a:schemeClr val="tx1"/>
                      </a:solidFill>
                      <a:prstDash val="solid"/>
                      <a:round/>
                      <a:headEnd type="none" w="med" len="med"/>
                      <a:tailEnd type="none" w="med" len="med"/>
                    </a:lnB>
                    <a:solidFill>
                      <a:srgbClr val="FFC000"/>
                    </a:solidFill>
                  </a:tcPr>
                </a:tc>
                <a:tc>
                  <a:txBody>
                    <a:bodyPr/>
                    <a:lstStyle/>
                    <a:p>
                      <a:pPr algn="l" fontAlgn="b"/>
                      <a:endParaRPr lang="lv-LV" sz="2000" b="0" i="0" u="none" strike="noStrike" dirty="0">
                        <a:solidFill>
                          <a:srgbClr val="000000"/>
                        </a:solidFill>
                        <a:effectLst/>
                        <a:latin typeface="Calibri Ligh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8"/>
                  </a:ext>
                </a:extLst>
              </a:tr>
            </a:tbl>
          </a:graphicData>
        </a:graphic>
      </p:graphicFrame>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147" y="1124744"/>
            <a:ext cx="2816385" cy="172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300192" y="3284984"/>
            <a:ext cx="2664296" cy="2000548"/>
          </a:xfrm>
          <a:prstGeom prst="rect">
            <a:avLst/>
          </a:prstGeom>
          <a:noFill/>
        </p:spPr>
        <p:txBody>
          <a:bodyPr wrap="square" rtlCol="0">
            <a:spAutoFit/>
          </a:bodyPr>
          <a:lstStyle/>
          <a:p>
            <a:r>
              <a:rPr lang="lv-LV" sz="2400" b="1" dirty="0"/>
              <a:t>4 grupas</a:t>
            </a:r>
            <a:r>
              <a:rPr lang="lv-LV" dirty="0"/>
              <a:t>:</a:t>
            </a:r>
          </a:p>
          <a:p>
            <a:endParaRPr lang="lv-LV" sz="2000" dirty="0"/>
          </a:p>
          <a:p>
            <a:pPr marL="285750" indent="-285750">
              <a:buFontTx/>
              <a:buChar char="-"/>
            </a:pPr>
            <a:r>
              <a:rPr lang="lv-LV" sz="2000" dirty="0"/>
              <a:t>Biol.saimn.(2)</a:t>
            </a:r>
          </a:p>
          <a:p>
            <a:pPr marL="285750" indent="-285750">
              <a:buFontTx/>
              <a:buChar char="-"/>
            </a:pPr>
            <a:r>
              <a:rPr lang="lv-LV" sz="2000" dirty="0"/>
              <a:t>Tikai labības (1)</a:t>
            </a:r>
          </a:p>
          <a:p>
            <a:pPr marL="285750" indent="-285750">
              <a:buFontTx/>
              <a:buChar char="-"/>
            </a:pPr>
            <a:r>
              <a:rPr lang="lv-LV" sz="2000" dirty="0"/>
              <a:t>Labība+kukurūza (2)</a:t>
            </a:r>
          </a:p>
          <a:p>
            <a:pPr marL="285750" indent="-285750">
              <a:buFontTx/>
              <a:buChar char="-"/>
            </a:pPr>
            <a:r>
              <a:rPr lang="lv-LV" sz="2000" dirty="0"/>
              <a:t>Labība+pākšaugs (3)</a:t>
            </a:r>
          </a:p>
        </p:txBody>
      </p:sp>
    </p:spTree>
    <p:extLst>
      <p:ext uri="{BB962C8B-B14F-4D97-AF65-F5344CB8AC3E}">
        <p14:creationId xmlns:p14="http://schemas.microsoft.com/office/powerpoint/2010/main" val="186853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lv-LV" dirty="0"/>
              <a:t>Agregāti</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5348437"/>
              </p:ext>
            </p:extLst>
          </p:nvPr>
        </p:nvGraphicFramePr>
        <p:xfrm>
          <a:off x="539552" y="1052736"/>
          <a:ext cx="8229600" cy="5698924"/>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1820888">
                  <a:extLst>
                    <a:ext uri="{9D8B030D-6E8A-4147-A177-3AD203B41FA5}">
                      <a16:colId xmlns:a16="http://schemas.microsoft.com/office/drawing/2014/main" val="20003"/>
                    </a:ext>
                  </a:extLst>
                </a:gridCol>
              </a:tblGrid>
              <a:tr h="370840">
                <a:tc>
                  <a:txBody>
                    <a:bodyPr/>
                    <a:lstStyle/>
                    <a:p>
                      <a:pPr algn="ctr"/>
                      <a:endParaRPr lang="lv-LV" dirty="0">
                        <a:effectLst/>
                      </a:endParaRPr>
                    </a:p>
                  </a:txBody>
                  <a:tcPr marL="28575" marR="28575" marT="28575" marB="28575" anchor="ct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lv-LV" sz="2400" dirty="0">
                          <a:effectLst/>
                        </a:rPr>
                        <a:t>Arts</a:t>
                      </a:r>
                    </a:p>
                  </a:txBody>
                  <a:tcPr marL="28575" marR="28575" marT="28575" marB="28575" anchor="ctr">
                    <a:lnB w="12700" cap="flat" cmpd="sng" algn="ctr">
                      <a:solidFill>
                        <a:schemeClr val="tx1"/>
                      </a:solidFill>
                      <a:prstDash val="solid"/>
                      <a:round/>
                      <a:headEnd type="none" w="med" len="med"/>
                      <a:tailEnd type="none" w="med" len="med"/>
                    </a:lnB>
                    <a:solidFill>
                      <a:srgbClr val="7030A0"/>
                    </a:solidFill>
                  </a:tcPr>
                </a:tc>
                <a:tc>
                  <a:txBody>
                    <a:bodyPr/>
                    <a:lstStyle/>
                    <a:p>
                      <a:pPr algn="ctr"/>
                      <a:r>
                        <a:rPr lang="lv-LV" sz="2400" dirty="0">
                          <a:effectLst/>
                        </a:rPr>
                        <a:t>Min</a:t>
                      </a:r>
                    </a:p>
                  </a:txBody>
                  <a:tcPr marL="28575" marR="28575" marT="28575" marB="28575" anchor="ctr">
                    <a:lnB w="12700" cap="flat" cmpd="sng" algn="ctr">
                      <a:solidFill>
                        <a:schemeClr val="tx1"/>
                      </a:solidFill>
                      <a:prstDash val="solid"/>
                      <a:round/>
                      <a:headEnd type="none" w="med" len="med"/>
                      <a:tailEnd type="none" w="med" len="med"/>
                    </a:lnB>
                    <a:solidFill>
                      <a:srgbClr val="7030A0"/>
                    </a:solidFill>
                  </a:tcPr>
                </a:tc>
                <a:tc>
                  <a:txBody>
                    <a:bodyPr/>
                    <a:lstStyle/>
                    <a:p>
                      <a:pPr algn="ctr"/>
                      <a:r>
                        <a:rPr lang="lv-LV" sz="2400" dirty="0">
                          <a:effectLst/>
                        </a:rPr>
                        <a:t>Tiešā</a:t>
                      </a:r>
                    </a:p>
                  </a:txBody>
                  <a:tcPr marL="28575" marR="28575" marT="28575" marB="28575" anchor="ctr">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709280">
                <a:tc>
                  <a:txBody>
                    <a:bodyPr/>
                    <a:lstStyle/>
                    <a:p>
                      <a:r>
                        <a:rPr lang="lv-LV" sz="2000" dirty="0"/>
                        <a:t>BUL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sz="1800" dirty="0"/>
                        <a:t>VALTRA T-180, OVERUM,  Vāderstad, AMAZONE AD SUPER</a:t>
                      </a: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sz="1800" dirty="0"/>
                        <a:t>Diski  AMAZONE, Vāderstad</a:t>
                      </a: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lv-LV" dirty="0">
                          <a:effectLst/>
                        </a:rPr>
                        <a:t>---</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367040">
                <a:tc>
                  <a:txBody>
                    <a:bodyPr/>
                    <a:lstStyle/>
                    <a:p>
                      <a:r>
                        <a:rPr lang="lv-LV" sz="2000" dirty="0"/>
                        <a:t>KRI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dirty="0">
                          <a:effectLst/>
                        </a:rPr>
                        <a:t>MF6615, 150 zs, Agrolux HRT, Agromasz AG 300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dirty="0">
                          <a:effectLst/>
                        </a:rPr>
                        <a:t>Tolmet 300, Agromasz AG 300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dirty="0">
                          <a:effectLst/>
                        </a:rPr>
                        <a:t>---</a:t>
                      </a:r>
                    </a:p>
                    <a:p>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r h="370840">
                <a:tc>
                  <a:txBody>
                    <a:bodyPr/>
                    <a:lstStyle/>
                    <a:p>
                      <a:endParaRPr lang="lv-LV" sz="2000" dirty="0"/>
                    </a:p>
                    <a:p>
                      <a:r>
                        <a:rPr lang="lv-LV" sz="2000" dirty="0"/>
                        <a:t>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dirty="0">
                          <a:effectLst/>
                        </a:rPr>
                        <a:t>Valtra N141, Kverneland ES 100-200-28, Multiva forte XT400 </a:t>
                      </a:r>
                      <a:br>
                        <a:rPr lang="lv-LV" dirty="0">
                          <a:effectLst/>
                        </a:rPr>
                      </a:b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sz="1600" dirty="0">
                          <a:effectLst/>
                        </a:rPr>
                        <a:t>Valtra T234V,</a:t>
                      </a:r>
                    </a:p>
                    <a:p>
                      <a:pPr algn="l"/>
                      <a:r>
                        <a:rPr lang="lv-LV" sz="1600" dirty="0">
                          <a:effectLst/>
                        </a:rPr>
                        <a:t>Kverneland qualidisc farmer, Multiva forte XT400 </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lv-LV" dirty="0">
                          <a:effectLst/>
                        </a:rPr>
                        <a:t>Valtra N141</a:t>
                      </a:r>
                      <a:br>
                        <a:rPr lang="lv-LV" dirty="0">
                          <a:effectLst/>
                        </a:rPr>
                      </a:br>
                      <a:r>
                        <a:rPr lang="lv-LV" dirty="0">
                          <a:effectLst/>
                        </a:rPr>
                        <a:t>Multiva forte XT400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r h="370840">
                <a:tc>
                  <a:txBody>
                    <a:bodyPr/>
                    <a:lstStyle/>
                    <a:p>
                      <a:r>
                        <a:rPr lang="lv-LV" sz="2000" dirty="0"/>
                        <a:t>KAL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dirty="0">
                          <a:effectLst/>
                        </a:rPr>
                        <a:t>Kverneland,</a:t>
                      </a:r>
                      <a:r>
                        <a:rPr lang="lv-LV" sz="1800" dirty="0"/>
                        <a:t> Vāderstad carrier</a:t>
                      </a: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effectLst/>
                        </a:rPr>
                        <a:t>Cultus, </a:t>
                      </a:r>
                      <a:r>
                        <a:rPr lang="lv-LV" sz="1800" dirty="0"/>
                        <a:t>Vāderstad</a:t>
                      </a: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lv-LV" dirty="0">
                          <a:effectLst/>
                        </a:rPr>
                        <a:t>Horsch Avatar</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4"/>
                  </a:ext>
                </a:extLst>
              </a:tr>
              <a:tr h="370840">
                <a:tc>
                  <a:txBody>
                    <a:bodyPr/>
                    <a:lstStyle/>
                    <a:p>
                      <a:r>
                        <a:rPr lang="lv-LV" sz="2000" dirty="0"/>
                        <a: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dirty="0">
                          <a:effectLst/>
                        </a:rPr>
                        <a:t>Kverneland EG-6, Tempo</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dirty="0">
                          <a:effectLst/>
                        </a:rPr>
                        <a:t>Top-Down 5, kompaktors Besnar Sfifter SO, Rapid 600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dirty="0">
                          <a:effectLst/>
                        </a:rPr>
                        <a:t>---</a:t>
                      </a:r>
                    </a:p>
                    <a:p>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5"/>
                  </a:ext>
                </a:extLst>
              </a:tr>
              <a:tr h="646636">
                <a:tc>
                  <a:txBody>
                    <a:bodyPr/>
                    <a:lstStyle/>
                    <a:p>
                      <a:r>
                        <a:rPr lang="lv-LV" sz="2000" dirty="0"/>
                        <a:t>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dirty="0">
                          <a:effectLst/>
                        </a:rPr>
                        <a:t> ---</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sz="1600" dirty="0">
                          <a:effectLst/>
                        </a:rPr>
                        <a:t>HEVA Sub soiler</a:t>
                      </a:r>
                      <a:br>
                        <a:rPr lang="lv-LV" sz="1600" dirty="0">
                          <a:effectLst/>
                        </a:rPr>
                      </a:br>
                      <a:r>
                        <a:rPr lang="lv-LV" sz="1600" dirty="0">
                          <a:effectLst/>
                        </a:rPr>
                        <a:t>John Deere 8370R + Pottinger C8 Artis+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lv-LV" sz="1600" dirty="0">
                          <a:effectLst/>
                        </a:rPr>
                        <a:t>HE-VA Sub soiler</a:t>
                      </a:r>
                    </a:p>
                    <a:p>
                      <a:r>
                        <a:rPr lang="lv-LV" sz="1600" dirty="0">
                          <a:effectLst/>
                        </a:rPr>
                        <a:t>JD 8370R + Pottinger C8 Artis+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6"/>
                  </a:ext>
                </a:extLst>
              </a:tr>
              <a:tr h="650054">
                <a:tc>
                  <a:txBody>
                    <a:bodyPr/>
                    <a:lstStyle/>
                    <a:p>
                      <a:r>
                        <a:rPr lang="lv-LV" sz="2000" dirty="0"/>
                        <a:t>ROZ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dirty="0">
                          <a:effectLst/>
                        </a:rPr>
                        <a:t>JD 8400R Kverneland EO 85 Variomat</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dirty="0">
                          <a:effectLst/>
                        </a:rPr>
                        <a:t>Class Axion 800, Amazone Catros + 7501-7</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lv-LV" dirty="0">
                          <a:effectLst/>
                        </a:rPr>
                        <a:t>Cirrus 6003-2</a:t>
                      </a:r>
                      <a:br>
                        <a:rPr lang="lv-LV" dirty="0">
                          <a:effectLst/>
                        </a:rPr>
                      </a:b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7"/>
                  </a:ext>
                </a:extLst>
              </a:tr>
              <a:tr h="504056">
                <a:tc>
                  <a:txBody>
                    <a:bodyPr/>
                    <a:lstStyle/>
                    <a:p>
                      <a:r>
                        <a:rPr lang="lv-LV" sz="2000" dirty="0"/>
                        <a:t>STR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dirty="0">
                          <a:effectLst/>
                        </a:rPr>
                        <a:t>Horsch Focus</a:t>
                      </a:r>
                      <a:br>
                        <a:rPr lang="lv-LV" dirty="0">
                          <a:effectLst/>
                        </a:rPr>
                      </a:b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lv-LV" dirty="0"/>
                        <a:t>Horsch Focus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lv-LV" dirty="0"/>
                        <a:t>JD+Vaderstad Rapid 8m+Hawe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8"/>
                  </a:ext>
                </a:extLst>
              </a:tr>
            </a:tbl>
          </a:graphicData>
        </a:graphic>
      </p:graphicFrame>
      <p:pic>
        <p:nvPicPr>
          <p:cNvPr id="4" name="Content Placeholder 5" descr="A picture containing text, clipart&#10;&#10;Description automatically generated">
            <a:extLst>
              <a:ext uri="{FF2B5EF4-FFF2-40B4-BE49-F238E27FC236}">
                <a16:creationId xmlns:a16="http://schemas.microsoft.com/office/drawing/2014/main" id="{5E97A474-4E2E-AC2A-B13C-FF0C24582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88640"/>
            <a:ext cx="802432" cy="802432"/>
          </a:xfrm>
        </p:spPr>
      </p:pic>
    </p:spTree>
    <p:extLst>
      <p:ext uri="{BB962C8B-B14F-4D97-AF65-F5344CB8AC3E}">
        <p14:creationId xmlns:p14="http://schemas.microsoft.com/office/powerpoint/2010/main" val="110909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Rezultāti</a:t>
            </a:r>
          </a:p>
        </p:txBody>
      </p:sp>
      <p:pic>
        <p:nvPicPr>
          <p:cNvPr id="4" name="Content Placeholder 5" descr="A picture containing text, clipart&#10;&#10;Description automatically generated">
            <a:extLst>
              <a:ext uri="{FF2B5EF4-FFF2-40B4-BE49-F238E27FC236}">
                <a16:creationId xmlns:a16="http://schemas.microsoft.com/office/drawing/2014/main" id="{5E97A474-4E2E-AC2A-B13C-FF0C24582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04663"/>
            <a:ext cx="1017309" cy="1017309"/>
          </a:xfrm>
        </p:spPr>
      </p:pic>
      <p:pic>
        <p:nvPicPr>
          <p:cNvPr id="7" name="Picture 6"/>
          <p:cNvPicPr>
            <a:picLocks noChangeAspect="1"/>
          </p:cNvPicPr>
          <p:nvPr/>
        </p:nvPicPr>
        <p:blipFill>
          <a:blip r:embed="rId3"/>
          <a:stretch>
            <a:fillRect/>
          </a:stretch>
        </p:blipFill>
        <p:spPr>
          <a:xfrm>
            <a:off x="1469393" y="1052736"/>
            <a:ext cx="6984776" cy="5110396"/>
          </a:xfrm>
          <a:prstGeom prst="rect">
            <a:avLst/>
          </a:prstGeom>
        </p:spPr>
      </p:pic>
      <p:sp>
        <p:nvSpPr>
          <p:cNvPr id="3" name="TextBox 2"/>
          <p:cNvSpPr txBox="1"/>
          <p:nvPr/>
        </p:nvSpPr>
        <p:spPr>
          <a:xfrm>
            <a:off x="2390848" y="1076264"/>
            <a:ext cx="4176464" cy="369332"/>
          </a:xfrm>
          <a:prstGeom prst="rect">
            <a:avLst/>
          </a:prstGeom>
          <a:solidFill>
            <a:schemeClr val="bg1">
              <a:lumMod val="95000"/>
            </a:schemeClr>
          </a:solidFill>
        </p:spPr>
        <p:txBody>
          <a:bodyPr wrap="square" rtlCol="0">
            <a:spAutoFit/>
          </a:bodyPr>
          <a:lstStyle/>
          <a:p>
            <a:endParaRPr lang="lv-LV" dirty="0"/>
          </a:p>
        </p:txBody>
      </p:sp>
      <p:sp>
        <p:nvSpPr>
          <p:cNvPr id="8" name="TextBox 7"/>
          <p:cNvSpPr txBox="1"/>
          <p:nvPr/>
        </p:nvSpPr>
        <p:spPr>
          <a:xfrm rot="5400000">
            <a:off x="-459575" y="3295482"/>
            <a:ext cx="4292391" cy="369332"/>
          </a:xfrm>
          <a:prstGeom prst="rect">
            <a:avLst/>
          </a:prstGeom>
          <a:solidFill>
            <a:schemeClr val="bg1">
              <a:lumMod val="95000"/>
            </a:schemeClr>
          </a:solidFill>
        </p:spPr>
        <p:txBody>
          <a:bodyPr wrap="square" rtlCol="0">
            <a:spAutoFit/>
          </a:bodyPr>
          <a:lstStyle/>
          <a:p>
            <a:endParaRPr lang="lv-LV" dirty="0"/>
          </a:p>
        </p:txBody>
      </p:sp>
      <p:sp>
        <p:nvSpPr>
          <p:cNvPr id="9" name="Rectangle 8"/>
          <p:cNvSpPr/>
          <p:nvPr/>
        </p:nvSpPr>
        <p:spPr>
          <a:xfrm rot="16200000">
            <a:off x="931318" y="2812287"/>
            <a:ext cx="798617" cy="369332"/>
          </a:xfrm>
          <a:prstGeom prst="rect">
            <a:avLst/>
          </a:prstGeom>
        </p:spPr>
        <p:txBody>
          <a:bodyPr wrap="none">
            <a:spAutoFit/>
          </a:bodyPr>
          <a:lstStyle/>
          <a:p>
            <a:pPr lvl="0"/>
            <a:r>
              <a:rPr lang="lv-LV" b="1" dirty="0"/>
              <a:t>N cm</a:t>
            </a:r>
            <a:r>
              <a:rPr lang="lv-LV" b="1" baseline="30000" dirty="0"/>
              <a:t>-2</a:t>
            </a:r>
            <a:endParaRPr lang="lv-LV" dirty="0"/>
          </a:p>
        </p:txBody>
      </p:sp>
      <p:pic>
        <p:nvPicPr>
          <p:cNvPr id="11" name="Picture 10"/>
          <p:cNvPicPr>
            <a:picLocks noChangeAspect="1"/>
          </p:cNvPicPr>
          <p:nvPr/>
        </p:nvPicPr>
        <p:blipFill>
          <a:blip r:embed="rId4"/>
          <a:stretch>
            <a:fillRect/>
          </a:stretch>
        </p:blipFill>
        <p:spPr>
          <a:xfrm>
            <a:off x="5846839" y="4029335"/>
            <a:ext cx="3297161" cy="2803729"/>
          </a:xfrm>
          <a:prstGeom prst="rect">
            <a:avLst/>
          </a:prstGeom>
        </p:spPr>
      </p:pic>
      <p:sp>
        <p:nvSpPr>
          <p:cNvPr id="5" name="Content Placeholder 4"/>
          <p:cNvSpPr>
            <a:spLocks noGrp="1"/>
          </p:cNvSpPr>
          <p:nvPr>
            <p:ph idx="1"/>
          </p:nvPr>
        </p:nvSpPr>
        <p:spPr/>
        <p:txBody>
          <a:bodyPr/>
          <a:lstStyle/>
          <a:p>
            <a:endParaRPr lang="lv-LV" dirty="0"/>
          </a:p>
        </p:txBody>
      </p:sp>
    </p:spTree>
    <p:extLst>
      <p:ext uri="{BB962C8B-B14F-4D97-AF65-F5344CB8AC3E}">
        <p14:creationId xmlns:p14="http://schemas.microsoft.com/office/powerpoint/2010/main" val="188121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lv-LV" dirty="0"/>
              <a:t>Rezultāti_pavasaris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4783382"/>
              </p:ext>
            </p:extLst>
          </p:nvPr>
        </p:nvGraphicFramePr>
        <p:xfrm>
          <a:off x="1547664" y="1124746"/>
          <a:ext cx="6912768" cy="5512631"/>
        </p:xfrm>
        <a:graphic>
          <a:graphicData uri="http://schemas.openxmlformats.org/drawingml/2006/table">
            <a:tbl>
              <a:tblPr firstRow="1" bandRow="1">
                <a:tableStyleId>{F5AB1C69-6EDB-4FF4-983F-18BD219EF322}</a:tableStyleId>
              </a:tblPr>
              <a:tblGrid>
                <a:gridCol w="1613662">
                  <a:extLst>
                    <a:ext uri="{9D8B030D-6E8A-4147-A177-3AD203B41FA5}">
                      <a16:colId xmlns:a16="http://schemas.microsoft.com/office/drawing/2014/main" val="20000"/>
                    </a:ext>
                  </a:extLst>
                </a:gridCol>
                <a:gridCol w="1214288">
                  <a:extLst>
                    <a:ext uri="{9D8B030D-6E8A-4147-A177-3AD203B41FA5}">
                      <a16:colId xmlns:a16="http://schemas.microsoft.com/office/drawing/2014/main" val="20001"/>
                    </a:ext>
                  </a:extLst>
                </a:gridCol>
                <a:gridCol w="1350096">
                  <a:extLst>
                    <a:ext uri="{9D8B030D-6E8A-4147-A177-3AD203B41FA5}">
                      <a16:colId xmlns:a16="http://schemas.microsoft.com/office/drawing/2014/main" val="20002"/>
                    </a:ext>
                  </a:extLst>
                </a:gridCol>
                <a:gridCol w="1291396">
                  <a:extLst>
                    <a:ext uri="{9D8B030D-6E8A-4147-A177-3AD203B41FA5}">
                      <a16:colId xmlns:a16="http://schemas.microsoft.com/office/drawing/2014/main" val="20003"/>
                    </a:ext>
                  </a:extLst>
                </a:gridCol>
                <a:gridCol w="1443326">
                  <a:extLst>
                    <a:ext uri="{9D8B030D-6E8A-4147-A177-3AD203B41FA5}">
                      <a16:colId xmlns:a16="http://schemas.microsoft.com/office/drawing/2014/main" val="20004"/>
                    </a:ext>
                  </a:extLst>
                </a:gridCol>
              </a:tblGrid>
              <a:tr h="413601">
                <a:tc>
                  <a:txBody>
                    <a:bodyPr/>
                    <a:lstStyle/>
                    <a:p>
                      <a:r>
                        <a:rPr lang="lv-LV" dirty="0">
                          <a:effectLst/>
                        </a:rPr>
                        <a:t>Rādītājs</a:t>
                      </a:r>
                    </a:p>
                  </a:txBody>
                  <a:tcPr marL="28575" marR="28575" marT="28575" marB="28575" anchor="ctr">
                    <a:lnB w="12700" cap="flat" cmpd="sng" algn="ctr">
                      <a:solidFill>
                        <a:schemeClr val="tx1"/>
                      </a:solidFill>
                      <a:prstDash val="solid"/>
                      <a:round/>
                      <a:headEnd type="none" w="med" len="med"/>
                      <a:tailEnd type="none" w="med" len="med"/>
                    </a:lnB>
                  </a:tcPr>
                </a:tc>
                <a:tc>
                  <a:txBody>
                    <a:bodyPr/>
                    <a:lstStyle/>
                    <a:p>
                      <a:r>
                        <a:rPr lang="lv-LV" dirty="0">
                          <a:effectLst/>
                        </a:rPr>
                        <a:t>S-bu gr. Nr</a:t>
                      </a:r>
                    </a:p>
                  </a:txBody>
                  <a:tcPr marL="28575" marR="28575" marT="28575" marB="28575" anchor="ctr">
                    <a:lnB w="12700" cap="flat" cmpd="sng" algn="ctr">
                      <a:solidFill>
                        <a:schemeClr val="tx1"/>
                      </a:solidFill>
                      <a:prstDash val="solid"/>
                      <a:round/>
                      <a:headEnd type="none" w="med" len="med"/>
                      <a:tailEnd type="none" w="med" len="med"/>
                    </a:lnB>
                  </a:tcPr>
                </a:tc>
                <a:tc>
                  <a:txBody>
                    <a:bodyPr/>
                    <a:lstStyle/>
                    <a:p>
                      <a:pPr algn="ctr"/>
                      <a:r>
                        <a:rPr lang="lv-LV" dirty="0">
                          <a:effectLst/>
                        </a:rPr>
                        <a:t>Arts</a:t>
                      </a:r>
                    </a:p>
                  </a:txBody>
                  <a:tcPr marL="28575" marR="28575" marT="28575" marB="28575" anchor="ctr">
                    <a:lnB w="12700" cap="flat" cmpd="sng" algn="ctr">
                      <a:solidFill>
                        <a:schemeClr val="tx1"/>
                      </a:solidFill>
                      <a:prstDash val="solid"/>
                      <a:round/>
                      <a:headEnd type="none" w="med" len="med"/>
                      <a:tailEnd type="none" w="med" len="med"/>
                    </a:lnB>
                  </a:tcPr>
                </a:tc>
                <a:tc>
                  <a:txBody>
                    <a:bodyPr/>
                    <a:lstStyle/>
                    <a:p>
                      <a:pPr algn="ctr"/>
                      <a:r>
                        <a:rPr lang="lv-LV" dirty="0">
                          <a:effectLst/>
                        </a:rPr>
                        <a:t>Min</a:t>
                      </a:r>
                    </a:p>
                  </a:txBody>
                  <a:tcPr marL="28575" marR="28575" marT="28575" marB="28575" anchor="ctr">
                    <a:lnB w="12700" cap="flat" cmpd="sng" algn="ctr">
                      <a:solidFill>
                        <a:schemeClr val="tx1"/>
                      </a:solidFill>
                      <a:prstDash val="solid"/>
                      <a:round/>
                      <a:headEnd type="none" w="med" len="med"/>
                      <a:tailEnd type="none" w="med" len="med"/>
                    </a:lnB>
                  </a:tcPr>
                </a:tc>
                <a:tc>
                  <a:txBody>
                    <a:bodyPr/>
                    <a:lstStyle/>
                    <a:p>
                      <a:pPr algn="ctr"/>
                      <a:r>
                        <a:rPr lang="lv-LV" dirty="0">
                          <a:effectLst/>
                        </a:rPr>
                        <a:t>Tiešā</a:t>
                      </a:r>
                    </a:p>
                  </a:txBody>
                  <a:tcPr marL="28575" marR="28575" marT="28575" marB="28575"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70114">
                <a:tc>
                  <a:txBody>
                    <a:bodyPr/>
                    <a:lstStyle/>
                    <a:p>
                      <a:pPr algn="ctr"/>
                      <a:r>
                        <a:rPr lang="lv-LV" b="1" dirty="0">
                          <a:effectLst/>
                        </a:rPr>
                        <a:t>Mitrums, % </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1 </a:t>
                      </a:r>
                    </a:p>
                    <a:p>
                      <a:pPr algn="ctr"/>
                      <a:r>
                        <a:rPr lang="lv-LV" dirty="0">
                          <a:effectLst/>
                        </a:rPr>
                        <a:t>2</a:t>
                      </a:r>
                    </a:p>
                    <a:p>
                      <a:pPr algn="ctr"/>
                      <a:r>
                        <a:rPr lang="lv-LV" dirty="0">
                          <a:effectLst/>
                        </a:rPr>
                        <a:t>3</a:t>
                      </a:r>
                    </a:p>
                    <a:p>
                      <a:pPr algn="ctr"/>
                      <a:r>
                        <a:rPr lang="lv-LV" dirty="0">
                          <a:effectLst/>
                        </a:rPr>
                        <a:t>4</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29,4</a:t>
                      </a:r>
                    </a:p>
                    <a:p>
                      <a:pPr algn="ctr"/>
                      <a:r>
                        <a:rPr lang="lv-LV" dirty="0">
                          <a:effectLst/>
                        </a:rPr>
                        <a:t>19,7</a:t>
                      </a:r>
                    </a:p>
                    <a:p>
                      <a:pPr algn="ctr"/>
                      <a:r>
                        <a:rPr lang="lv-LV" dirty="0">
                          <a:effectLst/>
                        </a:rPr>
                        <a:t>33,4</a:t>
                      </a:r>
                    </a:p>
                    <a:p>
                      <a:pPr algn="ctr"/>
                      <a:r>
                        <a:rPr lang="lv-LV" dirty="0">
                          <a:effectLst/>
                        </a:rPr>
                        <a:t>27,4</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b="1" dirty="0">
                          <a:solidFill>
                            <a:schemeClr val="accent3">
                              <a:lumMod val="50000"/>
                            </a:schemeClr>
                          </a:solidFill>
                          <a:effectLst/>
                        </a:rPr>
                        <a:t>32,2</a:t>
                      </a:r>
                    </a:p>
                    <a:p>
                      <a:pPr algn="ctr"/>
                      <a:r>
                        <a:rPr lang="lv-LV" b="1" dirty="0">
                          <a:solidFill>
                            <a:schemeClr val="accent3">
                              <a:lumMod val="50000"/>
                            </a:schemeClr>
                          </a:solidFill>
                          <a:effectLst/>
                        </a:rPr>
                        <a:t>20,5</a:t>
                      </a:r>
                    </a:p>
                    <a:p>
                      <a:pPr algn="ctr"/>
                      <a:r>
                        <a:rPr lang="lv-LV" b="1" dirty="0">
                          <a:solidFill>
                            <a:schemeClr val="accent3">
                              <a:lumMod val="50000"/>
                            </a:schemeClr>
                          </a:solidFill>
                          <a:effectLst/>
                        </a:rPr>
                        <a:t>33,9</a:t>
                      </a:r>
                    </a:p>
                    <a:p>
                      <a:pPr algn="ctr"/>
                      <a:r>
                        <a:rPr lang="lv-LV" dirty="0">
                          <a:effectLst/>
                        </a:rPr>
                        <a:t>25,9</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a:t>
                      </a:r>
                    </a:p>
                    <a:p>
                      <a:pPr algn="ctr"/>
                      <a:r>
                        <a:rPr lang="lv-LV" b="1" dirty="0">
                          <a:solidFill>
                            <a:schemeClr val="accent3">
                              <a:lumMod val="50000"/>
                            </a:schemeClr>
                          </a:solidFill>
                          <a:effectLst/>
                        </a:rPr>
                        <a:t>30,3</a:t>
                      </a:r>
                    </a:p>
                    <a:p>
                      <a:pPr algn="ctr"/>
                      <a:r>
                        <a:rPr lang="lv-LV" b="1" dirty="0">
                          <a:solidFill>
                            <a:schemeClr val="accent3">
                              <a:lumMod val="50000"/>
                            </a:schemeClr>
                          </a:solidFill>
                          <a:effectLst/>
                        </a:rPr>
                        <a:t>35,7</a:t>
                      </a:r>
                    </a:p>
                    <a:p>
                      <a:pPr algn="ctr"/>
                      <a:r>
                        <a:rPr lang="lv-LV" dirty="0">
                          <a:effectLst/>
                        </a:rPr>
                        <a:t>26,6</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70114">
                <a:tc>
                  <a:txBody>
                    <a:bodyPr/>
                    <a:lstStyle/>
                    <a:p>
                      <a:pPr algn="ctr"/>
                      <a:r>
                        <a:rPr lang="lv-LV" b="1" dirty="0">
                          <a:solidFill>
                            <a:schemeClr val="tx1"/>
                          </a:solidFill>
                          <a:effectLst/>
                        </a:rPr>
                        <a:t>Tilpummasa,</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b="1" dirty="0">
                          <a:solidFill>
                            <a:schemeClr val="tx1"/>
                          </a:solidFill>
                        </a:rPr>
                        <a:t>     g cm</a:t>
                      </a:r>
                      <a:r>
                        <a:rPr lang="lv-LV" b="1" baseline="30000" dirty="0">
                          <a:solidFill>
                            <a:schemeClr val="tx1"/>
                          </a:solidFill>
                        </a:rPr>
                        <a:t>-3</a:t>
                      </a:r>
                      <a:r>
                        <a:rPr lang="lv-LV" b="1" dirty="0">
                          <a:solidFill>
                            <a:schemeClr val="tx1"/>
                          </a:solidFill>
                        </a:rPr>
                        <a:t> </a:t>
                      </a:r>
                    </a:p>
                    <a:p>
                      <a:pPr algn="ctr"/>
                      <a:endParaRPr lang="lv-LV" b="1" dirty="0">
                        <a:solidFill>
                          <a:schemeClr val="tx1"/>
                        </a:solidFill>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1 </a:t>
                      </a:r>
                    </a:p>
                    <a:p>
                      <a:pPr algn="ctr"/>
                      <a:r>
                        <a:rPr lang="lv-LV" dirty="0">
                          <a:effectLst/>
                        </a:rPr>
                        <a:t>2</a:t>
                      </a:r>
                    </a:p>
                    <a:p>
                      <a:pPr algn="ctr"/>
                      <a:r>
                        <a:rPr lang="lv-LV" dirty="0">
                          <a:effectLst/>
                        </a:rPr>
                        <a:t>3</a:t>
                      </a:r>
                    </a:p>
                    <a:p>
                      <a:pPr algn="ctr"/>
                      <a:r>
                        <a:rPr lang="lv-LV" dirty="0">
                          <a:effectLst/>
                        </a:rPr>
                        <a:t>4</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1,3</a:t>
                      </a:r>
                    </a:p>
                    <a:p>
                      <a:pPr algn="ctr"/>
                      <a:r>
                        <a:rPr lang="lv-LV" dirty="0">
                          <a:effectLst/>
                        </a:rPr>
                        <a:t>1,2</a:t>
                      </a:r>
                    </a:p>
                    <a:p>
                      <a:pPr algn="ctr"/>
                      <a:r>
                        <a:rPr lang="lv-LV" dirty="0">
                          <a:effectLst/>
                        </a:rPr>
                        <a:t>1,2</a:t>
                      </a:r>
                    </a:p>
                    <a:p>
                      <a:pPr algn="ctr"/>
                      <a:r>
                        <a:rPr lang="lv-LV" dirty="0">
                          <a:effectLst/>
                        </a:rPr>
                        <a:t>1,2</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1,3</a:t>
                      </a:r>
                    </a:p>
                    <a:p>
                      <a:pPr algn="ctr"/>
                      <a:r>
                        <a:rPr lang="lv-LV" dirty="0">
                          <a:effectLst/>
                        </a:rPr>
                        <a:t>1,2</a:t>
                      </a:r>
                    </a:p>
                    <a:p>
                      <a:pPr algn="ctr"/>
                      <a:r>
                        <a:rPr lang="lv-LV" dirty="0">
                          <a:effectLst/>
                        </a:rPr>
                        <a:t>1,2</a:t>
                      </a:r>
                    </a:p>
                    <a:p>
                      <a:pPr algn="ctr"/>
                      <a:r>
                        <a:rPr lang="lv-LV" dirty="0">
                          <a:effectLst/>
                        </a:rPr>
                        <a:t>1,2</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a:t>
                      </a:r>
                    </a:p>
                    <a:p>
                      <a:pPr algn="ctr"/>
                      <a:r>
                        <a:rPr lang="lv-LV" dirty="0">
                          <a:effectLst/>
                        </a:rPr>
                        <a:t>1,2</a:t>
                      </a:r>
                    </a:p>
                    <a:p>
                      <a:pPr algn="ctr"/>
                      <a:r>
                        <a:rPr lang="lv-LV" dirty="0">
                          <a:effectLst/>
                        </a:rPr>
                        <a:t>1,2</a:t>
                      </a:r>
                    </a:p>
                    <a:p>
                      <a:pPr algn="ctr"/>
                      <a:r>
                        <a:rPr lang="lv-LV" dirty="0">
                          <a:effectLst/>
                        </a:rPr>
                        <a:t>1,3</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48162">
                <a:tc>
                  <a:txBody>
                    <a:bodyPr/>
                    <a:lstStyle/>
                    <a:p>
                      <a:pPr algn="ctr"/>
                      <a:r>
                        <a:rPr lang="lv-LV" b="1" dirty="0">
                          <a:effectLst/>
                        </a:rPr>
                        <a:t>Pretestība,</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b="1" dirty="0"/>
                        <a:t>N cm</a:t>
                      </a:r>
                      <a:r>
                        <a:rPr lang="lv-LV" b="1" baseline="30000" dirty="0"/>
                        <a:t>-2</a:t>
                      </a:r>
                      <a:endParaRPr lang="lv-LV" b="1" dirty="0">
                        <a:solidFill>
                          <a:schemeClr val="tx1"/>
                        </a:solidFill>
                      </a:endParaRPr>
                    </a:p>
                    <a:p>
                      <a:pPr algn="ctr"/>
                      <a:endParaRPr lang="lv-LV" b="1"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1 </a:t>
                      </a:r>
                    </a:p>
                    <a:p>
                      <a:pPr algn="ctr"/>
                      <a:r>
                        <a:rPr lang="lv-LV" dirty="0">
                          <a:effectLst/>
                        </a:rPr>
                        <a:t>2</a:t>
                      </a:r>
                    </a:p>
                    <a:p>
                      <a:pPr algn="ctr"/>
                      <a:r>
                        <a:rPr lang="lv-LV" dirty="0">
                          <a:effectLst/>
                        </a:rPr>
                        <a:t>3</a:t>
                      </a:r>
                    </a:p>
                    <a:p>
                      <a:pPr algn="ctr"/>
                      <a:r>
                        <a:rPr lang="lv-LV" dirty="0">
                          <a:effectLst/>
                        </a:rPr>
                        <a:t>4</a:t>
                      </a:r>
                    </a:p>
                    <a:p>
                      <a:pPr algn="ct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283,6</a:t>
                      </a:r>
                    </a:p>
                    <a:p>
                      <a:pPr algn="ctr"/>
                      <a:r>
                        <a:rPr lang="lv-LV" dirty="0">
                          <a:effectLst/>
                        </a:rPr>
                        <a:t>233,7</a:t>
                      </a:r>
                    </a:p>
                    <a:p>
                      <a:pPr algn="ctr"/>
                      <a:r>
                        <a:rPr lang="lv-LV" dirty="0">
                          <a:effectLst/>
                        </a:rPr>
                        <a:t>188,7</a:t>
                      </a:r>
                    </a:p>
                    <a:p>
                      <a:pPr algn="ctr"/>
                      <a:r>
                        <a:rPr lang="lv-LV" dirty="0">
                          <a:effectLst/>
                        </a:rPr>
                        <a:t>181,4</a:t>
                      </a:r>
                      <a:br>
                        <a:rPr lang="lv-LV" dirty="0">
                          <a:effectLst/>
                        </a:rPr>
                      </a:b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b="1" dirty="0">
                          <a:solidFill>
                            <a:schemeClr val="accent3">
                              <a:lumMod val="50000"/>
                            </a:schemeClr>
                          </a:solidFill>
                          <a:effectLst/>
                        </a:rPr>
                        <a:t>258,3</a:t>
                      </a:r>
                    </a:p>
                    <a:p>
                      <a:pPr algn="ctr"/>
                      <a:r>
                        <a:rPr lang="lv-LV" b="1" dirty="0">
                          <a:solidFill>
                            <a:schemeClr val="accent3">
                              <a:lumMod val="50000"/>
                            </a:schemeClr>
                          </a:solidFill>
                          <a:effectLst/>
                        </a:rPr>
                        <a:t>225</a:t>
                      </a:r>
                    </a:p>
                    <a:p>
                      <a:pPr algn="ctr"/>
                      <a:r>
                        <a:rPr lang="lv-LV" dirty="0">
                          <a:effectLst/>
                        </a:rPr>
                        <a:t>223,1</a:t>
                      </a:r>
                    </a:p>
                    <a:p>
                      <a:pPr algn="ctr"/>
                      <a:r>
                        <a:rPr lang="lv-LV" dirty="0">
                          <a:effectLst/>
                        </a:rPr>
                        <a:t>229,8</a:t>
                      </a:r>
                      <a:br>
                        <a:rPr lang="lv-LV" dirty="0">
                          <a:effectLst/>
                        </a:rPr>
                      </a:b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a:t>
                      </a:r>
                    </a:p>
                    <a:p>
                      <a:pPr algn="ctr"/>
                      <a:r>
                        <a:rPr lang="lv-LV" b="1" dirty="0">
                          <a:solidFill>
                            <a:schemeClr val="accent3">
                              <a:lumMod val="50000"/>
                            </a:schemeClr>
                          </a:solidFill>
                          <a:effectLst/>
                        </a:rPr>
                        <a:t>181,4</a:t>
                      </a:r>
                    </a:p>
                    <a:p>
                      <a:pPr algn="ctr"/>
                      <a:r>
                        <a:rPr lang="lv-LV" dirty="0">
                          <a:effectLst/>
                        </a:rPr>
                        <a:t>229,8</a:t>
                      </a:r>
                    </a:p>
                    <a:p>
                      <a:pPr algn="ctr"/>
                      <a:r>
                        <a:rPr lang="lv-LV" dirty="0">
                          <a:effectLst/>
                        </a:rPr>
                        <a:t>259</a:t>
                      </a:r>
                      <a:br>
                        <a:rPr lang="lv-LV" dirty="0">
                          <a:effectLst/>
                        </a:rPr>
                      </a:b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70114">
                <a:tc>
                  <a:txBody>
                    <a:bodyPr/>
                    <a:lstStyle/>
                    <a:p>
                      <a:pPr algn="ctr"/>
                      <a:r>
                        <a:rPr lang="lv-LV" b="1" dirty="0">
                          <a:effectLst/>
                        </a:rPr>
                        <a:t>Raža,</a:t>
                      </a:r>
                    </a:p>
                    <a:p>
                      <a:pPr algn="ctr"/>
                      <a:r>
                        <a:rPr lang="lv-LV" b="1" dirty="0">
                          <a:effectLst/>
                        </a:rPr>
                        <a:t>+</a:t>
                      </a:r>
                      <a:r>
                        <a:rPr lang="lv-LV" b="1" baseline="0" dirty="0">
                          <a:effectLst/>
                        </a:rPr>
                        <a:t> vai –</a:t>
                      </a:r>
                    </a:p>
                    <a:p>
                      <a:pPr algn="ctr"/>
                      <a:r>
                        <a:rPr lang="lv-LV" b="1" baseline="0" dirty="0">
                          <a:effectLst/>
                        </a:rPr>
                        <a:t>pret kontroli</a:t>
                      </a:r>
                      <a:endParaRPr lang="lv-LV" b="1"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effectLst/>
                        </a:rPr>
                        <a:t>1</a:t>
                      </a:r>
                    </a:p>
                    <a:p>
                      <a:pPr algn="ctr"/>
                      <a:r>
                        <a:rPr lang="lv-LV" dirty="0">
                          <a:effectLst/>
                        </a:rPr>
                        <a:t>2</a:t>
                      </a:r>
                    </a:p>
                    <a:p>
                      <a:pPr algn="ctr"/>
                      <a:r>
                        <a:rPr lang="lv-LV" dirty="0">
                          <a:effectLst/>
                        </a:rPr>
                        <a:t>3</a:t>
                      </a:r>
                    </a:p>
                    <a:p>
                      <a:pPr algn="ctr"/>
                      <a:r>
                        <a:rPr lang="lv-LV" dirty="0">
                          <a:effectLst/>
                        </a:rPr>
                        <a:t>4</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r>
                        <a:rPr lang="lv-LV" dirty="0">
                          <a:effectLst/>
                        </a:rPr>
                      </a:br>
                      <a:endParaRPr lang="lv-LV" dirty="0">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2000" b="1" dirty="0">
                          <a:effectLst/>
                        </a:rPr>
                        <a:t>-</a:t>
                      </a:r>
                    </a:p>
                    <a:p>
                      <a:pPr algn="ctr"/>
                      <a:r>
                        <a:rPr lang="lv-LV" sz="2000" b="1" dirty="0">
                          <a:effectLst/>
                        </a:rPr>
                        <a:t>-</a:t>
                      </a:r>
                    </a:p>
                    <a:p>
                      <a:pPr algn="ctr"/>
                      <a:r>
                        <a:rPr lang="lv-LV" sz="2000" b="1" dirty="0">
                          <a:effectLst/>
                        </a:rPr>
                        <a:t>-,+</a:t>
                      </a:r>
                    </a:p>
                    <a:p>
                      <a:pPr algn="ctr"/>
                      <a:r>
                        <a:rPr lang="lv-LV" sz="2000" b="1" dirty="0">
                          <a:effectLs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t>X</a:t>
                      </a:r>
                    </a:p>
                    <a:p>
                      <a:pPr algn="ctr"/>
                      <a:r>
                        <a:rPr lang="lv-LV" sz="1800" b="1" dirty="0"/>
                        <a:t>-</a:t>
                      </a:r>
                    </a:p>
                    <a:p>
                      <a:pPr algn="ctr"/>
                      <a:r>
                        <a:rPr lang="lv-LV" sz="1800" b="1" dirty="0"/>
                        <a:t>-</a:t>
                      </a:r>
                    </a:p>
                    <a:p>
                      <a:pPr algn="ctr"/>
                      <a:r>
                        <a:rPr lang="lv-LV" sz="18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4" name="Content Placeholder 5" descr="A picture containing text, clipart&#10;&#10;Description automatically generated">
            <a:extLst>
              <a:ext uri="{FF2B5EF4-FFF2-40B4-BE49-F238E27FC236}">
                <a16:creationId xmlns:a16="http://schemas.microsoft.com/office/drawing/2014/main" id="{5E97A474-4E2E-AC2A-B13C-FF0C24582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04663"/>
            <a:ext cx="1017309" cy="1017309"/>
          </a:xfrm>
        </p:spPr>
      </p:pic>
      <p:graphicFrame>
        <p:nvGraphicFramePr>
          <p:cNvPr id="3" name="Table 2"/>
          <p:cNvGraphicFramePr>
            <a:graphicFrameLocks noGrp="1"/>
          </p:cNvGraphicFramePr>
          <p:nvPr>
            <p:extLst>
              <p:ext uri="{D42A27DB-BD31-4B8C-83A1-F6EECF244321}">
                <p14:modId xmlns:p14="http://schemas.microsoft.com/office/powerpoint/2010/main" val="3081730656"/>
              </p:ext>
            </p:extLst>
          </p:nvPr>
        </p:nvGraphicFramePr>
        <p:xfrm>
          <a:off x="107504" y="1844824"/>
          <a:ext cx="1319808" cy="1752600"/>
        </p:xfrm>
        <a:graphic>
          <a:graphicData uri="http://schemas.openxmlformats.org/drawingml/2006/table">
            <a:tbl>
              <a:tblPr firstRow="1" bandRow="1">
                <a:tableStyleId>{306799F8-075E-4A3A-A7F6-7FBC6576F1A4}</a:tableStyleId>
              </a:tblPr>
              <a:tblGrid>
                <a:gridCol w="432048">
                  <a:extLst>
                    <a:ext uri="{9D8B030D-6E8A-4147-A177-3AD203B41FA5}">
                      <a16:colId xmlns:a16="http://schemas.microsoft.com/office/drawing/2014/main" val="20000"/>
                    </a:ext>
                  </a:extLst>
                </a:gridCol>
                <a:gridCol w="887760">
                  <a:extLst>
                    <a:ext uri="{9D8B030D-6E8A-4147-A177-3AD203B41FA5}">
                      <a16:colId xmlns:a16="http://schemas.microsoft.com/office/drawing/2014/main" val="20001"/>
                    </a:ext>
                  </a:extLst>
                </a:gridCol>
              </a:tblGrid>
              <a:tr h="370840">
                <a:tc>
                  <a:txBody>
                    <a:bodyPr/>
                    <a:lstStyle/>
                    <a:p>
                      <a:r>
                        <a:rPr lang="lv-LV" dirty="0"/>
                        <a:t>1</a:t>
                      </a:r>
                    </a:p>
                  </a:txBody>
                  <a:tcPr/>
                </a:tc>
                <a:tc>
                  <a:txBody>
                    <a:bodyPr/>
                    <a:lstStyle/>
                    <a:p>
                      <a:r>
                        <a:rPr lang="lv-LV" dirty="0"/>
                        <a:t>Bio</a:t>
                      </a:r>
                    </a:p>
                  </a:txBody>
                  <a:tcPr/>
                </a:tc>
                <a:extLst>
                  <a:ext uri="{0D108BD9-81ED-4DB2-BD59-A6C34878D82A}">
                    <a16:rowId xmlns:a16="http://schemas.microsoft.com/office/drawing/2014/main" val="10000"/>
                  </a:ext>
                </a:extLst>
              </a:tr>
              <a:tr h="370840">
                <a:tc>
                  <a:txBody>
                    <a:bodyPr/>
                    <a:lstStyle/>
                    <a:p>
                      <a:r>
                        <a:rPr lang="lv-LV" dirty="0"/>
                        <a:t>2</a:t>
                      </a:r>
                    </a:p>
                  </a:txBody>
                  <a:tcPr/>
                </a:tc>
                <a:tc>
                  <a:txBody>
                    <a:bodyPr/>
                    <a:lstStyle/>
                    <a:p>
                      <a:r>
                        <a:rPr lang="lv-LV" dirty="0"/>
                        <a:t>Labība (L)</a:t>
                      </a:r>
                    </a:p>
                  </a:txBody>
                  <a:tcPr/>
                </a:tc>
                <a:extLst>
                  <a:ext uri="{0D108BD9-81ED-4DB2-BD59-A6C34878D82A}">
                    <a16:rowId xmlns:a16="http://schemas.microsoft.com/office/drawing/2014/main" val="10001"/>
                  </a:ext>
                </a:extLst>
              </a:tr>
              <a:tr h="370840">
                <a:tc>
                  <a:txBody>
                    <a:bodyPr/>
                    <a:lstStyle/>
                    <a:p>
                      <a:r>
                        <a:rPr lang="lv-LV" dirty="0"/>
                        <a:t>3</a:t>
                      </a:r>
                    </a:p>
                  </a:txBody>
                  <a:tcPr/>
                </a:tc>
                <a:tc>
                  <a:txBody>
                    <a:bodyPr/>
                    <a:lstStyle/>
                    <a:p>
                      <a:r>
                        <a:rPr lang="lv-LV" dirty="0"/>
                        <a:t>L+kuk</a:t>
                      </a:r>
                    </a:p>
                  </a:txBody>
                  <a:tcPr/>
                </a:tc>
                <a:extLst>
                  <a:ext uri="{0D108BD9-81ED-4DB2-BD59-A6C34878D82A}">
                    <a16:rowId xmlns:a16="http://schemas.microsoft.com/office/drawing/2014/main" val="10002"/>
                  </a:ext>
                </a:extLst>
              </a:tr>
              <a:tr h="370840">
                <a:tc>
                  <a:txBody>
                    <a:bodyPr/>
                    <a:lstStyle/>
                    <a:p>
                      <a:r>
                        <a:rPr lang="lv-LV" dirty="0"/>
                        <a:t>4</a:t>
                      </a:r>
                    </a:p>
                  </a:txBody>
                  <a:tcPr/>
                </a:tc>
                <a:tc>
                  <a:txBody>
                    <a:bodyPr/>
                    <a:lstStyle/>
                    <a:p>
                      <a:r>
                        <a:rPr lang="lv-LV" dirty="0"/>
                        <a:t>L+pākš</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6312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1006</Words>
  <Application>Microsoft Office PowerPoint</Application>
  <PresentationFormat>On-screen Show (4:3)</PresentationFormat>
  <Paragraphs>346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Progresīva zemkopības sistēma kā pamats vidi saudzējošai un efektīvai Latvijas augkopībai Projekts Nr.19-00-A01612-000011</vt:lpstr>
      <vt:lpstr>Augsnes apstrāde</vt:lpstr>
      <vt:lpstr>labus augšanas apstākļus nodrošina</vt:lpstr>
      <vt:lpstr>Augsnes agrofizikālie rādītāji</vt:lpstr>
      <vt:lpstr>Lauka dati</vt:lpstr>
      <vt:lpstr>AUGU MAIŅA</vt:lpstr>
      <vt:lpstr>Agregāti</vt:lpstr>
      <vt:lpstr>Rezultāti</vt:lpstr>
      <vt:lpstr>Rezultāti_pavasaris</vt:lpstr>
      <vt:lpstr>Rezultāti_rudens</vt:lpstr>
      <vt:lpstr>SECINĀJUMI</vt:lpstr>
      <vt:lpstr>SECINĀJUMI</vt:lpstr>
      <vt:lpstr>KOPSAVILKUMS</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Progresīva zemkopības sistēma kā pamats vidi saudzējošai un efektīvai Latvijas augkopībai Projekts Nr.19-00-A01612-000011</dc:title>
  <dc:creator>Maija Sirvide</dc:creator>
  <cp:lastModifiedBy>Maija Sirvide</cp:lastModifiedBy>
  <cp:revision>57</cp:revision>
  <dcterms:created xsi:type="dcterms:W3CDTF">2020-02-21T12:34:51Z</dcterms:created>
  <dcterms:modified xsi:type="dcterms:W3CDTF">2023-01-25T07:44:42Z</dcterms:modified>
</cp:coreProperties>
</file>